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163" r:id="rId3"/>
    <p:sldId id="9162" r:id="rId5"/>
    <p:sldId id="412" r:id="rId6"/>
    <p:sldId id="9167" r:id="rId7"/>
    <p:sldId id="9170" r:id="rId8"/>
    <p:sldId id="9171" r:id="rId9"/>
    <p:sldId id="9172" r:id="rId10"/>
    <p:sldId id="9176" r:id="rId11"/>
    <p:sldId id="9169" r:id="rId12"/>
    <p:sldId id="9173" r:id="rId13"/>
    <p:sldId id="9174" r:id="rId14"/>
    <p:sldId id="9146" r:id="rId15"/>
    <p:sldId id="9144" r:id="rId16"/>
    <p:sldId id="9161" r:id="rId17"/>
    <p:sldId id="9178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5" userDrawn="1">
          <p15:clr>
            <a:srgbClr val="A4A3A4"/>
          </p15:clr>
        </p15:guide>
        <p15:guide id="2" pos="38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nocst02" initials="S" lastIdx="6" clrIdx="0"/>
  <p:cmAuthor id="1" name="Kealey, Nicole" initials="KN" lastIdx="47" clrIdx="0"/>
  <p:cmAuthor id="2" name="zhang kym" initials="zk" lastIdx="21" clrIdx="1"/>
  <p:cmAuthor id="3" name="lenovo" initials="l" lastIdx="1" clrIdx="2"/>
  <p:cmAuthor id="5" name="zhangsiyuan" initials="z" lastIdx="3" clrIdx="4"/>
  <p:cmAuthor id="6" name="sybil chen" initials="s" lastIdx="1" clrIdx="3"/>
  <p:cmAuthor id="7" name="Microsoft 帐户" initials="M帐" lastIdx="4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35B8C"/>
    <a:srgbClr val="CEE1F9"/>
    <a:srgbClr val="AEBBDB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59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896" y="52"/>
      </p:cViewPr>
      <p:guideLst>
        <p:guide orient="horz" pos="2005"/>
        <p:guide pos="388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56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B1F73-9E82-420F-BCA1-04D30542D5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1、创始人介绍，主要工作经历及业绩；2、核心团队介绍；3、所持股份比例；4、我们的创业故事：缘起，过程，愿景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4463" y="390525"/>
            <a:ext cx="71469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 anchor="t" anchorCtr="0">
            <a:normAutofit/>
          </a:bodyPr>
          <a:lstStyle/>
          <a:p>
            <a:pPr fontAlgn="auto"/>
            <a:endParaRPr lang="en-US" strike="noStrike" noProof="1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zh-CN" sz="1200">
                <a:solidFill>
                  <a:srgbClr val="000000"/>
                </a:solidFill>
                <a:latin typeface="Calibri" panose="020F0502020204030204"/>
              </a:rPr>
            </a:fld>
            <a:endParaRPr lang="en-US" altLang="zh-CN" sz="12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8"/>
          <p:cNvSpPr>
            <a:spLocks noGrp="1"/>
          </p:cNvSpPr>
          <p:nvPr>
            <p:ph type="title" hasCustomPrompt="1"/>
          </p:nvPr>
        </p:nvSpPr>
        <p:spPr>
          <a:xfrm>
            <a:off x="1101167" y="296635"/>
            <a:ext cx="10515600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>
                <a:solidFill>
                  <a:srgbClr val="41A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/>
            <a:r>
              <a:rPr kumimoji="1" lang="zh-CN" altLang="en-US" dirty="0"/>
              <a:t>这里输入你的标题</a:t>
            </a:r>
            <a:endParaRPr kumimoji="1"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34370"/>
            <a:ext cx="620202" cy="428949"/>
          </a:xfrm>
          <a:prstGeom prst="rect">
            <a:avLst/>
          </a:prstGeom>
          <a:solidFill>
            <a:srgbClr val="41A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66222" y="334370"/>
            <a:ext cx="163001" cy="428949"/>
          </a:xfrm>
          <a:prstGeom prst="rect">
            <a:avLst/>
          </a:prstGeom>
          <a:solidFill>
            <a:srgbClr val="41A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75243" y="334370"/>
            <a:ext cx="69618" cy="428949"/>
          </a:xfrm>
          <a:prstGeom prst="rect">
            <a:avLst/>
          </a:prstGeom>
          <a:solidFill>
            <a:srgbClr val="41A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90881" y="334370"/>
            <a:ext cx="45719" cy="428949"/>
          </a:xfrm>
          <a:prstGeom prst="rect">
            <a:avLst/>
          </a:prstGeom>
          <a:solidFill>
            <a:srgbClr val="41A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316845" y="6494780"/>
            <a:ext cx="1875155" cy="3727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8.xml"/><Relationship Id="rId2" Type="http://schemas.openxmlformats.org/officeDocument/2006/relationships/image" Target="../media/image18.png"/><Relationship Id="rId1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../media/image19.png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47.xml"/><Relationship Id="rId20" Type="http://schemas.openxmlformats.org/officeDocument/2006/relationships/image" Target="../media/image22.png"/><Relationship Id="rId2" Type="http://schemas.openxmlformats.org/officeDocument/2006/relationships/tags" Target="../tags/tag132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23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1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9" Type="http://schemas.openxmlformats.org/officeDocument/2006/relationships/tags" Target="../tags/tag109.xml"/><Relationship Id="rId28" Type="http://schemas.openxmlformats.org/officeDocument/2006/relationships/image" Target="../media/image4.png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科技地球旋转和成素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50.000000" end="5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10212"/>
            <a:ext cx="12192000" cy="6858000"/>
          </a:xfrm>
          <a:prstGeom prst="rect">
            <a:avLst/>
          </a:prstGeom>
        </p:spPr>
      </p:pic>
      <p:pic>
        <p:nvPicPr>
          <p:cNvPr id="9" name="图片 8" descr="1-森储logo_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50" y="5509260"/>
            <a:ext cx="2307590" cy="70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05000" y="2299335"/>
            <a:ext cx="7762875" cy="879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 algn="ctr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AI Native ERP</a:t>
            </a:r>
            <a:r>
              <a:rPr lang="zh-CN" altLang="en-US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项目</a:t>
            </a:r>
            <a:endParaRPr lang="zh-CN" altLang="en-US" sz="3600" b="1" kern="0" dirty="0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pPr indent="0" algn="ctr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商业计划书</a:t>
            </a:r>
            <a:endParaRPr lang="zh-CN" altLang="en-US" sz="3600" b="1" kern="0" dirty="0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pPr indent="0" algn="ctr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王</a:t>
            </a:r>
            <a:r>
              <a:rPr lang="zh-CN" altLang="en-US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利朋、</a:t>
            </a:r>
            <a:r>
              <a:rPr lang="zh-CN" altLang="en-US" sz="3600" b="1" kern="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李志军等</a:t>
            </a:r>
            <a:endParaRPr lang="zh-CN" altLang="en-US" sz="3600" b="1" kern="0" dirty="0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34315" y="193040"/>
            <a:ext cx="10736580" cy="5899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AIERP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自动抓取相关系统相关数据，并智能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处理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72680" y="1059180"/>
            <a:ext cx="2999740" cy="286131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解决数据集成问题的方式：没有像传统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系统那样声称支持数百种集成却质量参差不齐，而是专注于与企业真正需要的核心系统进行深度集成，包括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WMS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等。更重要的是，这些集成不是简单的数据传输，而是智能的数据理解和处理。通过机器学习和生成式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中台能够理解来自不同系统的原始数据的含义和上下文，然后自动执行相应的会计工作流程。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圆角矩形 51"/>
          <p:cNvSpPr/>
          <p:nvPr/>
        </p:nvSpPr>
        <p:spPr>
          <a:xfrm>
            <a:off x="1029335" y="4379595"/>
            <a:ext cx="5283835" cy="18789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圆角矩形 51"/>
          <p:cNvSpPr/>
          <p:nvPr/>
        </p:nvSpPr>
        <p:spPr>
          <a:xfrm>
            <a:off x="1017905" y="2070100"/>
            <a:ext cx="5294630" cy="836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 51"/>
          <p:cNvSpPr/>
          <p:nvPr/>
        </p:nvSpPr>
        <p:spPr>
          <a:xfrm>
            <a:off x="1017905" y="1123950"/>
            <a:ext cx="5295265" cy="825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5860" y="2325370"/>
            <a:ext cx="1004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AIERP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1154430" y="1370965"/>
            <a:ext cx="594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MES</a:t>
            </a:r>
            <a:r>
              <a:rPr lang="zh-CN" altLang="en-US" sz="1400"/>
              <a:t>等</a:t>
            </a:r>
            <a:endParaRPr lang="zh-CN" altLang="en-US" sz="1400"/>
          </a:p>
        </p:txBody>
      </p:sp>
      <p:sp>
        <p:nvSpPr>
          <p:cNvPr id="14" name="圆角矩形 51"/>
          <p:cNvSpPr/>
          <p:nvPr/>
        </p:nvSpPr>
        <p:spPr>
          <a:xfrm>
            <a:off x="2170430" y="1283970"/>
            <a:ext cx="791845" cy="450215"/>
          </a:xfrm>
          <a:prstGeom prst="roundRect">
            <a:avLst/>
          </a:prstGeom>
          <a:solidFill>
            <a:srgbClr val="7AB9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报工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圆角矩形 51"/>
          <p:cNvSpPr/>
          <p:nvPr/>
        </p:nvSpPr>
        <p:spPr>
          <a:xfrm>
            <a:off x="3117850" y="1283970"/>
            <a:ext cx="791845" cy="450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发料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圆角矩形 51"/>
          <p:cNvSpPr/>
          <p:nvPr/>
        </p:nvSpPr>
        <p:spPr>
          <a:xfrm>
            <a:off x="4039235" y="1283970"/>
            <a:ext cx="922655" cy="45021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入库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圆角矩形 51"/>
          <p:cNvSpPr/>
          <p:nvPr/>
        </p:nvSpPr>
        <p:spPr>
          <a:xfrm>
            <a:off x="5084445" y="1283970"/>
            <a:ext cx="751840" cy="45021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en-US" altLang="zh-CN" sz="1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圆角矩形 51"/>
          <p:cNvSpPr/>
          <p:nvPr/>
        </p:nvSpPr>
        <p:spPr>
          <a:xfrm>
            <a:off x="2170430" y="2264410"/>
            <a:ext cx="791845" cy="450215"/>
          </a:xfrm>
          <a:prstGeom prst="roundRect">
            <a:avLst/>
          </a:prstGeom>
          <a:solidFill>
            <a:srgbClr val="7AB9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工费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 51"/>
          <p:cNvSpPr/>
          <p:nvPr/>
        </p:nvSpPr>
        <p:spPr>
          <a:xfrm>
            <a:off x="3117850" y="2275840"/>
            <a:ext cx="791845" cy="450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料费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51"/>
          <p:cNvSpPr/>
          <p:nvPr/>
        </p:nvSpPr>
        <p:spPr>
          <a:xfrm>
            <a:off x="4065270" y="2264410"/>
            <a:ext cx="888365" cy="45021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成本结转</a:t>
            </a:r>
            <a:endParaRPr lang="zh-CN" altLang="en-US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51"/>
          <p:cNvSpPr/>
          <p:nvPr/>
        </p:nvSpPr>
        <p:spPr>
          <a:xfrm>
            <a:off x="5086350" y="2244725"/>
            <a:ext cx="751840" cy="45021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en-US" altLang="zh-CN" sz="1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圆角矩形 51"/>
          <p:cNvSpPr/>
          <p:nvPr/>
        </p:nvSpPr>
        <p:spPr>
          <a:xfrm>
            <a:off x="1029970" y="3334385"/>
            <a:ext cx="5283200" cy="825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77290" y="5097145"/>
            <a:ext cx="1091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AIERP</a:t>
            </a:r>
            <a:endParaRPr lang="en-US" altLang="zh-CN" sz="1400"/>
          </a:p>
        </p:txBody>
      </p:sp>
      <p:sp>
        <p:nvSpPr>
          <p:cNvPr id="28" name="文本框 27"/>
          <p:cNvSpPr txBox="1"/>
          <p:nvPr/>
        </p:nvSpPr>
        <p:spPr>
          <a:xfrm>
            <a:off x="1165860" y="3581400"/>
            <a:ext cx="594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MES</a:t>
            </a:r>
            <a:r>
              <a:rPr lang="zh-CN" altLang="en-US" sz="1400"/>
              <a:t>等</a:t>
            </a:r>
            <a:endParaRPr lang="zh-CN" altLang="en-US" sz="1400"/>
          </a:p>
        </p:txBody>
      </p:sp>
      <p:sp>
        <p:nvSpPr>
          <p:cNvPr id="29" name="圆角矩形 51"/>
          <p:cNvSpPr/>
          <p:nvPr/>
        </p:nvSpPr>
        <p:spPr>
          <a:xfrm>
            <a:off x="1873250" y="3494405"/>
            <a:ext cx="791845" cy="450215"/>
          </a:xfrm>
          <a:prstGeom prst="roundRect">
            <a:avLst/>
          </a:prstGeom>
          <a:solidFill>
            <a:srgbClr val="7AB9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报工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圆角矩形 51"/>
          <p:cNvSpPr/>
          <p:nvPr/>
        </p:nvSpPr>
        <p:spPr>
          <a:xfrm>
            <a:off x="2820670" y="3494405"/>
            <a:ext cx="791845" cy="450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发料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51"/>
          <p:cNvSpPr/>
          <p:nvPr/>
        </p:nvSpPr>
        <p:spPr>
          <a:xfrm>
            <a:off x="3742055" y="3494405"/>
            <a:ext cx="922655" cy="45021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入库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圆角矩形 51"/>
          <p:cNvSpPr/>
          <p:nvPr/>
        </p:nvSpPr>
        <p:spPr>
          <a:xfrm>
            <a:off x="4787265" y="3494405"/>
            <a:ext cx="751840" cy="45021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en-US" altLang="zh-CN" sz="1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圆角矩形 51"/>
          <p:cNvSpPr/>
          <p:nvPr/>
        </p:nvSpPr>
        <p:spPr>
          <a:xfrm>
            <a:off x="1873250" y="5573395"/>
            <a:ext cx="791845" cy="450215"/>
          </a:xfrm>
          <a:prstGeom prst="roundRect">
            <a:avLst/>
          </a:prstGeom>
          <a:solidFill>
            <a:srgbClr val="7AB9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工费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圆角矩形 51"/>
          <p:cNvSpPr/>
          <p:nvPr/>
        </p:nvSpPr>
        <p:spPr>
          <a:xfrm>
            <a:off x="2820670" y="5527675"/>
            <a:ext cx="791845" cy="450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料费</a:t>
            </a: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圆角矩形 51"/>
          <p:cNvSpPr/>
          <p:nvPr/>
        </p:nvSpPr>
        <p:spPr>
          <a:xfrm>
            <a:off x="3768090" y="5516245"/>
            <a:ext cx="888365" cy="45021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成本结转</a:t>
            </a:r>
            <a:endParaRPr lang="zh-CN" altLang="en-US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圆角矩形 51"/>
          <p:cNvSpPr/>
          <p:nvPr/>
        </p:nvSpPr>
        <p:spPr>
          <a:xfrm>
            <a:off x="4812030" y="5496560"/>
            <a:ext cx="751840" cy="45021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en-US" altLang="zh-CN" sz="1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850390" y="4622165"/>
            <a:ext cx="848360" cy="459740"/>
          </a:xfrm>
          <a:prstGeom prst="ellipse">
            <a:avLst/>
          </a:prstGeom>
          <a:solidFill>
            <a:srgbClr val="7AB9D8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820670" y="4613910"/>
            <a:ext cx="848360" cy="4597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768090" y="4608195"/>
            <a:ext cx="848360" cy="459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2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757420" y="4619625"/>
            <a:ext cx="848360" cy="459740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949450" y="4705985"/>
            <a:ext cx="682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</a:rPr>
              <a:t>Agent1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926715" y="4705985"/>
            <a:ext cx="682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</a:rPr>
              <a:t>Agent2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58260" y="4692650"/>
            <a:ext cx="682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</a:rPr>
              <a:t>Agent3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6160" y="4690110"/>
            <a:ext cx="682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/>
                </a:solidFill>
              </a:rPr>
              <a:t>Agent...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9005" y="986790"/>
            <a:ext cx="5548630" cy="203009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29005" y="3312795"/>
            <a:ext cx="5548630" cy="307530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566670" y="1734185"/>
            <a:ext cx="0" cy="50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3514090" y="1734185"/>
            <a:ext cx="0" cy="50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500880" y="1734185"/>
            <a:ext cx="0" cy="50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9" idx="2"/>
            <a:endCxn id="25" idx="0"/>
          </p:cNvCxnSpPr>
          <p:nvPr/>
        </p:nvCxnSpPr>
        <p:spPr>
          <a:xfrm>
            <a:off x="5460365" y="1734185"/>
            <a:ext cx="0" cy="50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269490" y="3944620"/>
            <a:ext cx="8255" cy="640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3205480" y="3944620"/>
            <a:ext cx="8255" cy="640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184015" y="3944620"/>
            <a:ext cx="8255" cy="640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5153660" y="3944620"/>
            <a:ext cx="8255" cy="640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H="1">
            <a:off x="2247265" y="5097145"/>
            <a:ext cx="2540" cy="466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H="1">
            <a:off x="3225165" y="5084445"/>
            <a:ext cx="2540" cy="466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4201160" y="5061585"/>
            <a:ext cx="2540" cy="466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5161915" y="5073650"/>
            <a:ext cx="2540" cy="466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流程图: 文档 102"/>
          <p:cNvSpPr/>
          <p:nvPr/>
        </p:nvSpPr>
        <p:spPr>
          <a:xfrm>
            <a:off x="5605780" y="5045075"/>
            <a:ext cx="565785" cy="471170"/>
          </a:xfrm>
          <a:prstGeom prst="flowChartDocumen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4" name="肘形连接符 103"/>
          <p:cNvCxnSpPr/>
          <p:nvPr/>
        </p:nvCxnSpPr>
        <p:spPr>
          <a:xfrm>
            <a:off x="5518785" y="4827905"/>
            <a:ext cx="370205" cy="217170"/>
          </a:xfrm>
          <a:prstGeom prst="bentConnector2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5630545" y="5061585"/>
            <a:ext cx="541020" cy="4603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 sz="1200"/>
              <a:t>异常</a:t>
            </a:r>
            <a:r>
              <a:rPr lang="zh-CN" altLang="en-US" sz="1200"/>
              <a:t>数据</a:t>
            </a:r>
            <a:endParaRPr lang="zh-CN" altLang="en-US" sz="1200"/>
          </a:p>
        </p:txBody>
      </p:sp>
      <p:cxnSp>
        <p:nvCxnSpPr>
          <p:cNvPr id="106" name="肘形连接符 105"/>
          <p:cNvCxnSpPr>
            <a:stCxn id="105" idx="3"/>
            <a:endCxn id="32" idx="3"/>
          </p:cNvCxnSpPr>
          <p:nvPr/>
        </p:nvCxnSpPr>
        <p:spPr>
          <a:xfrm flipH="1" flipV="1">
            <a:off x="5539105" y="3719830"/>
            <a:ext cx="632460" cy="1572260"/>
          </a:xfrm>
          <a:prstGeom prst="bentConnector3">
            <a:avLst>
              <a:gd name="adj1" fmla="val -37651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下箭头 106"/>
          <p:cNvSpPr/>
          <p:nvPr/>
        </p:nvSpPr>
        <p:spPr>
          <a:xfrm>
            <a:off x="3333115" y="3065780"/>
            <a:ext cx="753745" cy="23558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8" name="肘形连接符 107"/>
          <p:cNvCxnSpPr>
            <a:stCxn id="105" idx="2"/>
          </p:cNvCxnSpPr>
          <p:nvPr/>
        </p:nvCxnSpPr>
        <p:spPr>
          <a:xfrm rot="5400000">
            <a:off x="5633085" y="5448300"/>
            <a:ext cx="194310" cy="341630"/>
          </a:xfrm>
          <a:prstGeom prst="bentConnector2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37160" y="207645"/>
            <a:ext cx="11318875" cy="5899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AIERP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自动处理日结事务，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出具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日结数据提供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每日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的数据分析和业务洞察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15785" y="3024505"/>
            <a:ext cx="2632075" cy="119888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传统的成本记账和数据录入技能将变得不那么重要，而数据分析、业务洞察、战略规划等高层次技能将变得更加重要。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6915785" y="1645285"/>
            <a:ext cx="2632075" cy="119888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200"/>
              <a:t>MES </a:t>
            </a:r>
            <a:r>
              <a:rPr lang="zh-CN" altLang="en-US" sz="1200"/>
              <a:t>与</a:t>
            </a:r>
            <a:r>
              <a:rPr lang="en-US" altLang="zh-CN" sz="1200"/>
              <a:t> ERP </a:t>
            </a:r>
            <a:r>
              <a:rPr lang="zh-CN" altLang="en-US" sz="1200"/>
              <a:t>无缝连接，同步已确认的成本。</a:t>
            </a:r>
            <a:r>
              <a:rPr lang="en-US" altLang="zh-CN" sz="1200"/>
              <a:t>ERP</a:t>
            </a:r>
            <a:r>
              <a:rPr lang="zh-CN" altLang="en-US" sz="1200"/>
              <a:t>会自动接收</a:t>
            </a:r>
            <a:r>
              <a:rPr lang="en-US" altLang="zh-CN" sz="1200"/>
              <a:t>MES</a:t>
            </a:r>
            <a:r>
              <a:rPr lang="zh-CN" altLang="en-US" sz="1200"/>
              <a:t>系统的数据。成本</a:t>
            </a:r>
            <a:r>
              <a:rPr lang="zh-CN" altLang="en-US" sz="1200"/>
              <a:t>数据在过账至总账之前进行审核和批准。</a:t>
            </a:r>
            <a:endParaRPr lang="zh-CN" altLang="en-US" sz="1200"/>
          </a:p>
        </p:txBody>
      </p:sp>
      <p:grpSp>
        <p:nvGrpSpPr>
          <p:cNvPr id="46" name="组合 45"/>
          <p:cNvGrpSpPr/>
          <p:nvPr/>
        </p:nvGrpSpPr>
        <p:grpSpPr>
          <a:xfrm>
            <a:off x="2092325" y="1645285"/>
            <a:ext cx="3651250" cy="3898900"/>
            <a:chOff x="1019" y="2190"/>
            <a:chExt cx="5750" cy="6140"/>
          </a:xfrm>
        </p:grpSpPr>
        <p:sp>
          <p:nvSpPr>
            <p:cNvPr id="14" name="矩形 13"/>
            <p:cNvSpPr/>
            <p:nvPr/>
          </p:nvSpPr>
          <p:spPr>
            <a:xfrm>
              <a:off x="1019" y="2190"/>
              <a:ext cx="5751" cy="6140"/>
            </a:xfrm>
            <a:prstGeom prst="rect">
              <a:avLst/>
            </a:prstGeom>
            <a:solidFill>
              <a:srgbClr val="EDF5E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576" y="2802"/>
              <a:ext cx="1224" cy="107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MES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576" y="6234"/>
              <a:ext cx="1224" cy="1076"/>
            </a:xfrm>
            <a:prstGeom prst="roundRect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ERP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cxnSp>
          <p:nvCxnSpPr>
            <p:cNvPr id="19" name="肘形连接符 18"/>
            <p:cNvCxnSpPr>
              <a:stCxn id="15" idx="3"/>
              <a:endCxn id="18" idx="3"/>
            </p:cNvCxnSpPr>
            <p:nvPr/>
          </p:nvCxnSpPr>
          <p:spPr>
            <a:xfrm>
              <a:off x="2800" y="3340"/>
              <a:ext cx="5" cy="3432"/>
            </a:xfrm>
            <a:prstGeom prst="bentConnector3">
              <a:avLst>
                <a:gd name="adj1" fmla="val 19000000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" name="圆角矩形 20"/>
            <p:cNvSpPr/>
            <p:nvPr/>
          </p:nvSpPr>
          <p:spPr>
            <a:xfrm>
              <a:off x="3356" y="4175"/>
              <a:ext cx="3024" cy="6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能源消耗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" y="4289"/>
              <a:ext cx="330" cy="370"/>
            </a:xfrm>
            <a:prstGeom prst="rect">
              <a:avLst/>
            </a:prstGeom>
          </p:spPr>
        </p:pic>
        <p:sp>
          <p:nvSpPr>
            <p:cNvPr id="23" name="流程图: 终止 22"/>
            <p:cNvSpPr/>
            <p:nvPr/>
          </p:nvSpPr>
          <p:spPr>
            <a:xfrm>
              <a:off x="4098" y="5158"/>
              <a:ext cx="2152" cy="631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4" name="流程图: 终止 23"/>
            <p:cNvSpPr/>
            <p:nvPr/>
          </p:nvSpPr>
          <p:spPr>
            <a:xfrm>
              <a:off x="4098" y="6101"/>
              <a:ext cx="2152" cy="631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流程图: 终止 24"/>
            <p:cNvSpPr/>
            <p:nvPr/>
          </p:nvSpPr>
          <p:spPr>
            <a:xfrm>
              <a:off x="4098" y="7044"/>
              <a:ext cx="2152" cy="631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200">
                <a:solidFill>
                  <a:schemeClr val="tx1"/>
                </a:solidFill>
                <a:sym typeface="+mn-ea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211" y="5269"/>
              <a:ext cx="400" cy="353"/>
              <a:chOff x="4211" y="5269"/>
              <a:chExt cx="400" cy="353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265" y="5269"/>
                <a:ext cx="334" cy="353"/>
              </a:xfrm>
              <a:prstGeom prst="ellipse">
                <a:avLst/>
              </a:prstGeom>
              <a:solidFill>
                <a:srgbClr val="5FA46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11" y="5270"/>
                <a:ext cx="400" cy="30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r>
                  <a:rPr lang="zh-CN" altLang="en-US" sz="9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✔</a:t>
                </a:r>
                <a:endParaRPr lang="zh-CN" altLang="en-US" sz="9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896" y="5216"/>
              <a:ext cx="89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/>
                <a:t>水</a:t>
              </a:r>
              <a:endParaRPr lang="zh-CN" altLang="en-US" sz="12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914" y="6181"/>
              <a:ext cx="89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/>
                <a:t>电</a:t>
              </a:r>
              <a:endParaRPr lang="zh-CN" altLang="en-US" sz="120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896" y="7183"/>
              <a:ext cx="89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/>
                <a:t>气</a:t>
              </a:r>
              <a:endParaRPr lang="zh-CN" altLang="en-US" sz="1200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231" y="6225"/>
              <a:ext cx="400" cy="353"/>
              <a:chOff x="4211" y="5269"/>
              <a:chExt cx="400" cy="353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265" y="5269"/>
                <a:ext cx="334" cy="353"/>
              </a:xfrm>
              <a:prstGeom prst="ellipse">
                <a:avLst/>
              </a:prstGeom>
              <a:solidFill>
                <a:srgbClr val="5FA46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211" y="5270"/>
                <a:ext cx="400" cy="30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r>
                  <a:rPr lang="zh-CN" altLang="en-US" sz="9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✔</a:t>
                </a:r>
                <a:endParaRPr lang="zh-CN" altLang="en-US" sz="9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213" y="7215"/>
              <a:ext cx="400" cy="353"/>
              <a:chOff x="4211" y="5269"/>
              <a:chExt cx="400" cy="35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265" y="5269"/>
                <a:ext cx="334" cy="353"/>
              </a:xfrm>
              <a:prstGeom prst="ellipse">
                <a:avLst/>
              </a:prstGeom>
              <a:solidFill>
                <a:srgbClr val="5FA46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211" y="5270"/>
                <a:ext cx="400" cy="30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r>
                  <a:rPr lang="zh-CN" altLang="en-US" sz="9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✔</a:t>
                </a:r>
                <a:endParaRPr lang="zh-CN" altLang="en-US" sz="9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00025" y="211455"/>
            <a:ext cx="10736580" cy="5899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与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同行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ERP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存量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客户、合作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伙伴及新兴产业客户等多方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共赢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0" name="梯形 9"/>
          <p:cNvSpPr/>
          <p:nvPr>
            <p:custDataLst>
              <p:tags r:id="rId2"/>
            </p:custDataLst>
          </p:nvPr>
        </p:nvSpPr>
        <p:spPr>
          <a:xfrm>
            <a:off x="1040448" y="4827906"/>
            <a:ext cx="9450705" cy="640715"/>
          </a:xfrm>
          <a:prstGeom prst="trapezoid">
            <a:avLst>
              <a:gd name="adj" fmla="val 142389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0"/>
          </a:gradFill>
          <a:ln>
            <a:noFill/>
          </a:ln>
          <a:effectLst>
            <a:outerShdw blurRad="152400" dist="2667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梯形 13"/>
          <p:cNvSpPr/>
          <p:nvPr>
            <p:custDataLst>
              <p:tags r:id="rId3"/>
            </p:custDataLst>
          </p:nvPr>
        </p:nvSpPr>
        <p:spPr>
          <a:xfrm>
            <a:off x="413703" y="4540886"/>
            <a:ext cx="10704195" cy="956310"/>
          </a:xfrm>
          <a:prstGeom prst="trapezoid">
            <a:avLst>
              <a:gd name="adj" fmla="val 142389"/>
            </a:avLst>
          </a:prstGeom>
          <a:noFill/>
          <a:ln>
            <a:gradFill>
              <a:gsLst>
                <a:gs pos="100000">
                  <a:schemeClr val="accent1">
                    <a:alpha val="35000"/>
                  </a:schemeClr>
                </a:gs>
                <a:gs pos="12000">
                  <a:schemeClr val="accent1">
                    <a:alpha val="0"/>
                  </a:schemeClr>
                </a:gs>
              </a:gsLst>
              <a:lin ang="5400000"/>
              <a:tileRect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标题"/>
          <p:cNvSpPr txBox="1"/>
          <p:nvPr>
            <p:custDataLst>
              <p:tags r:id="rId4"/>
            </p:custDataLst>
          </p:nvPr>
        </p:nvSpPr>
        <p:spPr>
          <a:xfrm>
            <a:off x="1784985" y="5053330"/>
            <a:ext cx="8072755" cy="448945"/>
          </a:xfrm>
          <a:prstGeom prst="rect">
            <a:avLst/>
          </a:prstGeom>
          <a:noFill/>
          <a:effectLst>
            <a:reflection blurRad="6350" stA="30000" endA="300" endPos="54000" dir="5400000" sy="-100000" algn="bl" rotWithShape="0"/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dirty="0">
                <a:sym typeface="微软雅黑" panose="020B0503020204020204" pitchFamily="34" charset="-122"/>
              </a:rPr>
              <a:t>现有渠道伙伴：北京明科、河北腾软、上海玖欣等，</a:t>
            </a:r>
            <a:r>
              <a:rPr lang="en-US" altLang="zh-CN" sz="1600" dirty="0">
                <a:sym typeface="微软雅黑" panose="020B0503020204020204" pitchFamily="34" charset="-122"/>
              </a:rPr>
              <a:t>AI</a:t>
            </a:r>
            <a:r>
              <a:rPr lang="zh-CN" altLang="en-US" sz="1600" dirty="0">
                <a:sym typeface="微软雅黑" panose="020B0503020204020204" pitchFamily="34" charset="-122"/>
              </a:rPr>
              <a:t>产品吸引</a:t>
            </a:r>
            <a:r>
              <a:rPr lang="zh-CN" altLang="en-US" sz="1600" b="1" u="sng" dirty="0">
                <a:sym typeface="微软雅黑" panose="020B0503020204020204" pitchFamily="34" charset="-122"/>
              </a:rPr>
              <a:t>伙伴数量增加</a:t>
            </a:r>
            <a:r>
              <a:rPr lang="en-US" altLang="zh-CN" sz="1600" b="1" u="sng" dirty="0">
                <a:sym typeface="微软雅黑" panose="020B0503020204020204" pitchFamily="34" charset="-122"/>
              </a:rPr>
              <a:t>10</a:t>
            </a:r>
            <a:r>
              <a:rPr lang="zh-CN" altLang="en-US" sz="1600" b="1" u="sng" dirty="0">
                <a:sym typeface="微软雅黑" panose="020B0503020204020204" pitchFamily="34" charset="-122"/>
              </a:rPr>
              <a:t>倍</a:t>
            </a:r>
            <a:r>
              <a:rPr lang="zh-CN" altLang="en-US" sz="1600" dirty="0">
                <a:sym typeface="微软雅黑" panose="020B0503020204020204" pitchFamily="34" charset="-122"/>
              </a:rPr>
              <a:t>以上</a:t>
            </a:r>
            <a:endParaRPr lang="zh-CN" altLang="en-US" sz="1600" dirty="0">
              <a:sym typeface="微软雅黑" panose="020B0503020204020204" pitchFamily="34" charset="-122"/>
            </a:endParaRPr>
          </a:p>
        </p:txBody>
      </p:sp>
      <p:sp>
        <p:nvSpPr>
          <p:cNvPr id="13" name="任意多边形: 形状 412"/>
          <p:cNvSpPr/>
          <p:nvPr>
            <p:custDataLst>
              <p:tags r:id="rId5"/>
            </p:custDataLst>
          </p:nvPr>
        </p:nvSpPr>
        <p:spPr>
          <a:xfrm>
            <a:off x="1784668" y="1906906"/>
            <a:ext cx="2335530" cy="2504440"/>
          </a:xfrm>
          <a:custGeom>
            <a:avLst/>
            <a:gdLst>
              <a:gd name="connsiteX0" fmla="*/ 2295525 w 2295525"/>
              <a:gd name="connsiteY0" fmla="*/ 3126677 h 3126676"/>
              <a:gd name="connsiteX1" fmla="*/ 0 w 2295525"/>
              <a:gd name="connsiteY1" fmla="*/ 3126677 h 3126676"/>
              <a:gd name="connsiteX2" fmla="*/ 927640 w 2295525"/>
              <a:gd name="connsiteY2" fmla="*/ 1174052 h 3126676"/>
              <a:gd name="connsiteX3" fmla="*/ 946690 w 2295525"/>
              <a:gd name="connsiteY3" fmla="*/ 559118 h 3126676"/>
              <a:gd name="connsiteX4" fmla="*/ 603790 w 2295525"/>
              <a:gd name="connsiteY4" fmla="*/ 559118 h 3126676"/>
              <a:gd name="connsiteX5" fmla="*/ 1162907 w 2295525"/>
              <a:gd name="connsiteY5" fmla="*/ 0 h 3126676"/>
              <a:gd name="connsiteX6" fmla="*/ 1728216 w 2295525"/>
              <a:gd name="connsiteY6" fmla="*/ 559118 h 3126676"/>
              <a:gd name="connsiteX7" fmla="*/ 1371790 w 2295525"/>
              <a:gd name="connsiteY7" fmla="*/ 559118 h 3126676"/>
              <a:gd name="connsiteX8" fmla="*/ 1386459 w 2295525"/>
              <a:gd name="connsiteY8" fmla="*/ 1173575 h 3126676"/>
              <a:gd name="connsiteX9" fmla="*/ 2295525 w 2295525"/>
              <a:gd name="connsiteY9" fmla="*/ 3126677 h 312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5525" h="3126676">
                <a:moveTo>
                  <a:pt x="2295525" y="3126677"/>
                </a:moveTo>
                <a:lnTo>
                  <a:pt x="0" y="3126677"/>
                </a:lnTo>
                <a:cubicBezTo>
                  <a:pt x="295275" y="2816828"/>
                  <a:pt x="827437" y="2140934"/>
                  <a:pt x="927640" y="1174052"/>
                </a:cubicBezTo>
                <a:cubicBezTo>
                  <a:pt x="950786" y="950786"/>
                  <a:pt x="946690" y="751713"/>
                  <a:pt x="946690" y="559118"/>
                </a:cubicBezTo>
                <a:lnTo>
                  <a:pt x="603790" y="559118"/>
                </a:lnTo>
                <a:lnTo>
                  <a:pt x="1162907" y="0"/>
                </a:lnTo>
                <a:lnTo>
                  <a:pt x="1728216" y="559118"/>
                </a:lnTo>
                <a:lnTo>
                  <a:pt x="1371790" y="559118"/>
                </a:lnTo>
                <a:cubicBezTo>
                  <a:pt x="1371790" y="745427"/>
                  <a:pt x="1364932" y="950309"/>
                  <a:pt x="1386459" y="1173575"/>
                </a:cubicBezTo>
                <a:cubicBezTo>
                  <a:pt x="1479518" y="2137124"/>
                  <a:pt x="2003775" y="2814638"/>
                  <a:pt x="2295525" y="3126677"/>
                </a:cubicBezTo>
                <a:close/>
              </a:path>
            </a:pathLst>
          </a:custGeom>
          <a:gradFill>
            <a:gsLst>
              <a:gs pos="19000">
                <a:schemeClr val="accent1">
                  <a:alpha val="30000"/>
                </a:schemeClr>
              </a:gs>
              <a:gs pos="55000">
                <a:schemeClr val="accent1">
                  <a:alpha val="1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2381" cap="flat">
            <a:gradFill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5780000" scaled="0"/>
            </a:gradFill>
            <a:prstDash val="solid"/>
            <a:miter/>
          </a:ln>
          <a:effectLst>
            <a:outerShdw blurRad="114300" dist="8890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任意多边形: 形状 412"/>
          <p:cNvSpPr/>
          <p:nvPr>
            <p:custDataLst>
              <p:tags r:id="rId6"/>
            </p:custDataLst>
          </p:nvPr>
        </p:nvSpPr>
        <p:spPr>
          <a:xfrm>
            <a:off x="7410768" y="1906906"/>
            <a:ext cx="2335530" cy="2504440"/>
          </a:xfrm>
          <a:custGeom>
            <a:avLst/>
            <a:gdLst>
              <a:gd name="connsiteX0" fmla="*/ 2295525 w 2295525"/>
              <a:gd name="connsiteY0" fmla="*/ 3126677 h 3126676"/>
              <a:gd name="connsiteX1" fmla="*/ 0 w 2295525"/>
              <a:gd name="connsiteY1" fmla="*/ 3126677 h 3126676"/>
              <a:gd name="connsiteX2" fmla="*/ 927640 w 2295525"/>
              <a:gd name="connsiteY2" fmla="*/ 1174052 h 3126676"/>
              <a:gd name="connsiteX3" fmla="*/ 946690 w 2295525"/>
              <a:gd name="connsiteY3" fmla="*/ 559118 h 3126676"/>
              <a:gd name="connsiteX4" fmla="*/ 603790 w 2295525"/>
              <a:gd name="connsiteY4" fmla="*/ 559118 h 3126676"/>
              <a:gd name="connsiteX5" fmla="*/ 1162907 w 2295525"/>
              <a:gd name="connsiteY5" fmla="*/ 0 h 3126676"/>
              <a:gd name="connsiteX6" fmla="*/ 1728216 w 2295525"/>
              <a:gd name="connsiteY6" fmla="*/ 559118 h 3126676"/>
              <a:gd name="connsiteX7" fmla="*/ 1371790 w 2295525"/>
              <a:gd name="connsiteY7" fmla="*/ 559118 h 3126676"/>
              <a:gd name="connsiteX8" fmla="*/ 1386459 w 2295525"/>
              <a:gd name="connsiteY8" fmla="*/ 1173575 h 3126676"/>
              <a:gd name="connsiteX9" fmla="*/ 2295525 w 2295525"/>
              <a:gd name="connsiteY9" fmla="*/ 3126677 h 312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5525" h="3126676">
                <a:moveTo>
                  <a:pt x="2295525" y="3126677"/>
                </a:moveTo>
                <a:lnTo>
                  <a:pt x="0" y="3126677"/>
                </a:lnTo>
                <a:cubicBezTo>
                  <a:pt x="295275" y="2816828"/>
                  <a:pt x="827437" y="2140934"/>
                  <a:pt x="927640" y="1174052"/>
                </a:cubicBezTo>
                <a:cubicBezTo>
                  <a:pt x="950786" y="950786"/>
                  <a:pt x="946690" y="751713"/>
                  <a:pt x="946690" y="559118"/>
                </a:cubicBezTo>
                <a:lnTo>
                  <a:pt x="603790" y="559118"/>
                </a:lnTo>
                <a:lnTo>
                  <a:pt x="1162907" y="0"/>
                </a:lnTo>
                <a:lnTo>
                  <a:pt x="1728216" y="559118"/>
                </a:lnTo>
                <a:lnTo>
                  <a:pt x="1371790" y="559118"/>
                </a:lnTo>
                <a:cubicBezTo>
                  <a:pt x="1371790" y="745427"/>
                  <a:pt x="1364932" y="950309"/>
                  <a:pt x="1386459" y="1173575"/>
                </a:cubicBezTo>
                <a:cubicBezTo>
                  <a:pt x="1479518" y="2137124"/>
                  <a:pt x="2003775" y="2814638"/>
                  <a:pt x="2295525" y="3126677"/>
                </a:cubicBezTo>
                <a:close/>
              </a:path>
            </a:pathLst>
          </a:custGeom>
          <a:gradFill>
            <a:gsLst>
              <a:gs pos="19000">
                <a:schemeClr val="accent1">
                  <a:alpha val="30000"/>
                </a:schemeClr>
              </a:gs>
              <a:gs pos="55000">
                <a:schemeClr val="accent1">
                  <a:alpha val="1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2381" cap="flat">
            <a:gradFill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5780000" scaled="0"/>
            </a:gradFill>
            <a:prstDash val="solid"/>
            <a:miter/>
          </a:ln>
          <a:effectLst>
            <a:outerShdw blurRad="114300" dist="8890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7"/>
            </p:custDataLst>
          </p:nvPr>
        </p:nvSpPr>
        <p:spPr>
          <a:xfrm>
            <a:off x="1662430" y="2615565"/>
            <a:ext cx="2799715" cy="6235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行业</a:t>
            </a:r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共赢</a:t>
            </a:r>
            <a:endParaRPr lang="zh-CN" altLang="en-US" sz="3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正文"/>
          <p:cNvSpPr txBox="1"/>
          <p:nvPr>
            <p:custDataLst>
              <p:tags r:id="rId8"/>
            </p:custDataLst>
          </p:nvPr>
        </p:nvSpPr>
        <p:spPr>
          <a:xfrm>
            <a:off x="1499235" y="3286760"/>
            <a:ext cx="3049270" cy="419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u="sng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为企业现有</a:t>
            </a:r>
            <a:r>
              <a:rPr lang="en-US" altLang="zh-CN" sz="1400" b="1" u="sng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ERP</a:t>
            </a:r>
            <a:r>
              <a:rPr lang="zh-CN" altLang="en-US" sz="1400" b="1" u="sng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提供日结</a:t>
            </a:r>
            <a:r>
              <a:rPr lang="en-US" altLang="zh-CN" sz="1400" b="1" u="sng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AI</a:t>
            </a:r>
            <a:r>
              <a:rPr lang="zh-CN" altLang="en-US" sz="1400" b="1" u="sng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引擎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目标客户：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SAP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、用友、金蝶等传统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ERP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客户。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订阅费：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2500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元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/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业务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/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年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26" name="标题"/>
          <p:cNvSpPr txBox="1"/>
          <p:nvPr>
            <p:custDataLst>
              <p:tags r:id="rId9"/>
            </p:custDataLst>
          </p:nvPr>
        </p:nvSpPr>
        <p:spPr>
          <a:xfrm>
            <a:off x="7810818" y="2615566"/>
            <a:ext cx="1534795" cy="6235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3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7" name="正文"/>
          <p:cNvSpPr txBox="1"/>
          <p:nvPr>
            <p:custDataLst>
              <p:tags r:id="rId10"/>
            </p:custDataLst>
          </p:nvPr>
        </p:nvSpPr>
        <p:spPr>
          <a:xfrm>
            <a:off x="7491730" y="3286760"/>
            <a:ext cx="2175510" cy="419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spcAft>
                <a:spcPts val="1000"/>
              </a:spcAft>
            </a:pPr>
            <a:r>
              <a:rPr lang="en-US" altLang="zh-CN" sz="1400" b="1" u="sng" kern="0" dirty="0">
                <a:ln>
                  <a:noFill/>
                  <a:prstDash val="sysDot"/>
                </a:ln>
                <a:solidFill>
                  <a:srgbClr val="002060"/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AIERP Suite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目标客户：新兴产业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企业、新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技术偏好型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客户。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1000"/>
              </a:spcAft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2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0万起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/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MiSans Normal" panose="00000500000000000000" charset="-122"/>
                <a:sym typeface="+mn-ea"/>
              </a:rPr>
              <a:t>年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100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标题"/>
          <p:cNvSpPr txBox="1"/>
          <p:nvPr>
            <p:custDataLst>
              <p:tags r:id="rId11"/>
            </p:custDataLst>
          </p:nvPr>
        </p:nvSpPr>
        <p:spPr>
          <a:xfrm>
            <a:off x="7058025" y="2524760"/>
            <a:ext cx="2799715" cy="6235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/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更新</a:t>
            </a:r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换代</a:t>
            </a:r>
            <a:endParaRPr lang="zh-CN" altLang="en-US" sz="3600" b="1" spc="300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84480" y="205740"/>
            <a:ext cx="9253220" cy="5899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博士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AI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研发团队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+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最强</a:t>
            </a:r>
            <a:r>
              <a:rPr lang="zh-CN" altLang="en-US" sz="2300" b="1" spc="300">
                <a:solidFill>
                  <a:schemeClr val="tx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（</a:t>
            </a:r>
            <a:r>
              <a:rPr lang="en-US" altLang="zh-CN" sz="2300" b="1" spc="300">
                <a:solidFill>
                  <a:schemeClr val="tx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20</a:t>
            </a:r>
            <a:r>
              <a:rPr lang="en-US" altLang="zh-CN" sz="2300" b="1" spc="300">
                <a:solidFill>
                  <a:schemeClr val="tx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年</a:t>
            </a:r>
            <a:r>
              <a:rPr lang="en-US" altLang="zh-CN" sz="2300" b="1" spc="300">
                <a:solidFill>
                  <a:schemeClr val="tx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SAP ERP</a:t>
            </a:r>
            <a:r>
              <a:rPr lang="zh-CN" altLang="en-US" sz="2300" b="1" spc="300">
                <a:solidFill>
                  <a:schemeClr val="tx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）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交付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团队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7" name="YOUR TITLE"/>
          <p:cNvSpPr txBox="1"/>
          <p:nvPr>
            <p:custDataLst>
              <p:tags r:id="rId2"/>
            </p:custDataLst>
          </p:nvPr>
        </p:nvSpPr>
        <p:spPr>
          <a:xfrm>
            <a:off x="1224158" y="3544996"/>
            <a:ext cx="1909445" cy="502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rm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 </a:t>
            </a:r>
            <a:r>
              <a:rPr lang="zh-CN" altLang="en-US" sz="1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李志军</a:t>
            </a:r>
            <a:r>
              <a:rPr lang="en-US" altLang="zh-CN" sz="1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 </a:t>
            </a:r>
            <a:r>
              <a:rPr lang="en-US" altLang="zh-CN" sz="1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CEO</a:t>
            </a:r>
            <a:endParaRPr lang="en-US" altLang="zh-CN" sz="18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50" name="YOUR TITLE"/>
          <p:cNvSpPr txBox="1"/>
          <p:nvPr>
            <p:custDataLst>
              <p:tags r:id="rId3"/>
            </p:custDataLst>
          </p:nvPr>
        </p:nvSpPr>
        <p:spPr>
          <a:xfrm>
            <a:off x="1224280" y="4189095"/>
            <a:ext cx="2030095" cy="1339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北大光华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EMBA</a:t>
            </a:r>
            <a:endParaRPr kumimoji="0" lang="en-US" altLang="zh-CN" sz="1400" b="0" i="0" u="none" strike="noStrike" kern="1200" cap="none" spc="1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专业从事企业软件行业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20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年，为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500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余家</a:t>
            </a: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大型企业提供过软件与服务。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2" name="TextBox 21"/>
          <p:cNvSpPr txBox="1"/>
          <p:nvPr>
            <p:custDataLst>
              <p:tags r:id="rId4"/>
            </p:custDataLst>
          </p:nvPr>
        </p:nvSpPr>
        <p:spPr>
          <a:xfrm>
            <a:off x="3100706" y="4316870"/>
            <a:ext cx="322424" cy="471157"/>
          </a:xfrm>
          <a:prstGeom prst="rect">
            <a:avLst/>
          </a:prstGeom>
          <a:noFill/>
        </p:spPr>
        <p:txBody>
          <a:bodyPr wrap="square" lIns="90000" rIns="72000" rtlCol="0">
            <a:normAutofit fontScale="5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rgbClr val="AEBBD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1103630" y="1135380"/>
            <a:ext cx="2348230" cy="4653280"/>
          </a:xfrm>
          <a:prstGeom prst="rect">
            <a:avLst/>
          </a:prstGeom>
          <a:noFill/>
          <a:ln w="28575">
            <a:solidFill>
              <a:srgbClr val="435B8C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lIns="90000" rIns="720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>
            <p:custDataLst>
              <p:tags r:id="rId6"/>
            </p:custDataLst>
          </p:nvPr>
        </p:nvSpPr>
        <p:spPr>
          <a:xfrm>
            <a:off x="8147694" y="4321343"/>
            <a:ext cx="319073" cy="471157"/>
          </a:xfrm>
          <a:prstGeom prst="rect">
            <a:avLst/>
          </a:prstGeom>
          <a:noFill/>
        </p:spPr>
        <p:txBody>
          <a:bodyPr wrap="square" lIns="90000" rIns="72000" rtlCol="0">
            <a:normAutofit fontScale="5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rgbClr val="AEBBD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7"/>
            </p:custDataLst>
          </p:nvPr>
        </p:nvSpPr>
        <p:spPr>
          <a:xfrm>
            <a:off x="6128385" y="1135380"/>
            <a:ext cx="2348230" cy="4653280"/>
          </a:xfrm>
          <a:prstGeom prst="rect">
            <a:avLst/>
          </a:prstGeom>
          <a:noFill/>
          <a:ln w="28575">
            <a:solidFill>
              <a:srgbClr val="435B8C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lIns="90000" rIns="720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665" y="1231900"/>
            <a:ext cx="1788160" cy="21329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3601720" y="1135380"/>
            <a:ext cx="2348230" cy="4653280"/>
          </a:xfrm>
          <a:prstGeom prst="rect">
            <a:avLst/>
          </a:prstGeom>
          <a:noFill/>
          <a:ln w="28575">
            <a:solidFill>
              <a:srgbClr val="435B8C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lIns="90000" rIns="72000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YOUR TITLE"/>
          <p:cNvSpPr txBox="1"/>
          <p:nvPr>
            <p:custDataLst>
              <p:tags r:id="rId10"/>
            </p:custDataLst>
          </p:nvPr>
        </p:nvSpPr>
        <p:spPr>
          <a:xfrm>
            <a:off x="3722248" y="3400216"/>
            <a:ext cx="1909445" cy="502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rm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王利朋</a:t>
            </a:r>
            <a:r>
              <a:rPr kumimoji="0" lang="en-US" altLang="zh-CN" sz="18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 </a:t>
            </a:r>
            <a:r>
              <a:rPr kumimoji="0" lang="en-US" altLang="zh-CN" sz="18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CTO</a:t>
            </a:r>
            <a:endParaRPr kumimoji="0" lang="en-US" altLang="zh-CN" sz="1800" b="1" i="0" u="none" strike="noStrike" kern="1200" cap="none" spc="300" normalizeH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1" name="YOUR TITLE"/>
          <p:cNvSpPr txBox="1"/>
          <p:nvPr>
            <p:custDataLst>
              <p:tags r:id="rId11"/>
            </p:custDataLst>
          </p:nvPr>
        </p:nvSpPr>
        <p:spPr>
          <a:xfrm>
            <a:off x="3749040" y="3783965"/>
            <a:ext cx="2099310" cy="807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北京大学计算机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博士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，</a:t>
            </a:r>
            <a:endParaRPr kumimoji="0" lang="en-US" altLang="zh-CN" sz="1400" b="0" i="0" u="none" strike="noStrike" kern="1200" cap="none" spc="1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先后在中科院信工所、浪潮集团担任软件架构师岗位。主持或参与科技部重点研发专项、国家自然科学基金项目等。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5" name="YOUR TITLE"/>
          <p:cNvSpPr txBox="1"/>
          <p:nvPr>
            <p:custDataLst>
              <p:tags r:id="rId12"/>
            </p:custDataLst>
          </p:nvPr>
        </p:nvSpPr>
        <p:spPr>
          <a:xfrm>
            <a:off x="6127750" y="3902710"/>
            <a:ext cx="2304415" cy="1285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南京航空航天大学航天监测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博士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曾担任航天某研究所空天监测高级工程师等，擅长基于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算法的数据预测和系统运行监控等</a:t>
            </a:r>
            <a:r>
              <a:rPr lang="zh-CN" altLang="en-US" sz="1400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7" name="YOUR TITLE"/>
          <p:cNvSpPr txBox="1"/>
          <p:nvPr>
            <p:custDataLst>
              <p:tags r:id="rId13"/>
            </p:custDataLst>
          </p:nvPr>
        </p:nvSpPr>
        <p:spPr>
          <a:xfrm>
            <a:off x="6128385" y="3535680"/>
            <a:ext cx="2292350" cy="502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张国勇</a:t>
            </a:r>
            <a:r>
              <a:rPr kumimoji="0" lang="en-US" altLang="zh-CN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 </a:t>
            </a:r>
            <a:r>
              <a:rPr lang="en-US" altLang="zh-CN" spc="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AI</a:t>
            </a:r>
            <a:r>
              <a:rPr lang="zh-CN" altLang="en-US" spc="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算法专家</a:t>
            </a:r>
            <a:endParaRPr kumimoji="0" lang="zh-CN" altLang="en-US" b="1" i="0" u="none" strike="noStrike" kern="1200" cap="none" spc="3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7000" y="1320800"/>
            <a:ext cx="1600200" cy="20504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7790" y="1332865"/>
            <a:ext cx="1752600" cy="2114550"/>
          </a:xfrm>
          <a:prstGeom prst="rect">
            <a:avLst/>
          </a:prstGeom>
        </p:spPr>
      </p:pic>
      <p:sp>
        <p:nvSpPr>
          <p:cNvPr id="14" name="TextBox 21"/>
          <p:cNvSpPr txBox="1"/>
          <p:nvPr>
            <p:custDataLst>
              <p:tags r:id="rId16"/>
            </p:custDataLst>
          </p:nvPr>
        </p:nvSpPr>
        <p:spPr>
          <a:xfrm>
            <a:off x="10705474" y="4321343"/>
            <a:ext cx="319073" cy="471157"/>
          </a:xfrm>
          <a:prstGeom prst="rect">
            <a:avLst/>
          </a:prstGeom>
          <a:noFill/>
        </p:spPr>
        <p:txBody>
          <a:bodyPr wrap="square" lIns="90000" rIns="72000" rtlCol="0">
            <a:normAutofit fontScale="5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rgbClr val="AEBBD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8686165" y="1135380"/>
            <a:ext cx="2348230" cy="4653280"/>
          </a:xfrm>
          <a:prstGeom prst="rect">
            <a:avLst/>
          </a:prstGeom>
          <a:noFill/>
          <a:ln w="28575">
            <a:solidFill>
              <a:srgbClr val="435B8C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lIns="90000" rIns="720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YOUR TITLE"/>
          <p:cNvSpPr txBox="1"/>
          <p:nvPr>
            <p:custDataLst>
              <p:tags r:id="rId18"/>
            </p:custDataLst>
          </p:nvPr>
        </p:nvSpPr>
        <p:spPr>
          <a:xfrm>
            <a:off x="8685530" y="3902710"/>
            <a:ext cx="2304415" cy="1285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东北财经大学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会计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硕士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20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年的</a:t>
            </a:r>
            <a:r>
              <a:rPr kumimoji="0" lang="en-US" altLang="zh-CN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SAPERP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咨询和实施服务经验，擅长基于业务流程的自动化财务和成本系统咨询和软件</a:t>
            </a:r>
            <a:r>
              <a:rPr kumimoji="0" lang="zh-CN" altLang="en-US" sz="1400" b="0" i="0" u="none" strike="noStrike" kern="1200" cap="none" spc="15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交付等</a:t>
            </a:r>
            <a:r>
              <a:rPr lang="zh-CN" altLang="en-US" sz="1400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400" b="0" i="0" u="none" strike="noStrike" kern="1200" cap="none" spc="15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4" name="YOUR TITLE"/>
          <p:cNvSpPr txBox="1"/>
          <p:nvPr>
            <p:custDataLst>
              <p:tags r:id="rId19"/>
            </p:custDataLst>
          </p:nvPr>
        </p:nvSpPr>
        <p:spPr>
          <a:xfrm>
            <a:off x="8686165" y="3535680"/>
            <a:ext cx="2292350" cy="502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5719" rIns="90000" bIns="45719" numCol="1" anchor="t">
            <a:noAutofit/>
          </a:bodyPr>
          <a:lstStyle>
            <a:lvl1pPr algn="ctr">
              <a:defRPr sz="16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王</a:t>
            </a:r>
            <a:r>
              <a:rPr kumimoji="0" lang="en-US" altLang="zh-CN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 </a:t>
            </a:r>
            <a:r>
              <a:rPr kumimoji="0" lang="zh-CN" altLang="en-US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斌</a:t>
            </a:r>
            <a:r>
              <a:rPr kumimoji="0" lang="en-US" altLang="zh-CN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 </a:t>
            </a:r>
            <a:r>
              <a:rPr kumimoji="0" lang="zh-CN" altLang="en-US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交付</a:t>
            </a:r>
            <a:r>
              <a:rPr kumimoji="0" lang="zh-CN" altLang="en-US" sz="170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副总裁</a:t>
            </a:r>
            <a:endParaRPr kumimoji="0" lang="zh-CN" altLang="en-US" sz="1700" b="1" i="0" u="none" strike="noStrike" kern="1200" cap="none" spc="300" normalizeH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3185" y="1320800"/>
            <a:ext cx="1834515" cy="212598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27705"/>
            <a:ext cx="10969200" cy="705600"/>
          </a:xfr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投资</a:t>
            </a:r>
            <a:r>
              <a:rPr lang="en-US" altLang="zh-CN" sz="24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引进计划</a:t>
            </a:r>
            <a:endParaRPr lang="en-US" altLang="zh-CN" sz="24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55955" y="1502410"/>
          <a:ext cx="11022965" cy="22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130"/>
                <a:gridCol w="1111250"/>
                <a:gridCol w="1339850"/>
                <a:gridCol w="1185545"/>
                <a:gridCol w="1369060"/>
                <a:gridCol w="4977130"/>
              </a:tblGrid>
              <a:tr h="533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年份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轮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融资金额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（万</a:t>
                      </a:r>
                      <a:r>
                        <a:rPr lang="zh-CN" altLang="en-US"/>
                        <a:t>元）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出让</a:t>
                      </a:r>
                      <a:r>
                        <a:rPr lang="zh-CN" altLang="en-US"/>
                        <a:t>股权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2026</a:t>
                      </a:r>
                      <a:r>
                        <a:rPr lang="zh-CN" altLang="en-US" sz="1800">
                          <a:sym typeface="+mn-ea"/>
                        </a:rPr>
                        <a:t>年</a:t>
                      </a:r>
                      <a:r>
                        <a:rPr lang="zh-CN" altLang="en-US" sz="1800">
                          <a:sym typeface="+mn-ea"/>
                        </a:rPr>
                        <a:t>预期</a:t>
                      </a:r>
                      <a:endParaRPr lang="zh-CN" altLang="en-US"/>
                    </a:p>
                  </a:txBody>
                  <a:tcPr/>
                </a:tc>
              </a:tr>
              <a:tr h="5334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2025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天使轮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500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10%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研发</a:t>
                      </a:r>
                      <a:r>
                        <a:rPr lang="en-US" altLang="zh-CN"/>
                        <a:t>4</a:t>
                      </a:r>
                      <a:r>
                        <a:rPr lang="en-US" altLang="zh-CN"/>
                        <a:t>0%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完成</a:t>
                      </a:r>
                      <a:r>
                        <a:rPr lang="en-US" altLang="zh-CN" sz="1800">
                          <a:sym typeface="+mn-ea"/>
                        </a:rPr>
                        <a:t>2.0</a:t>
                      </a:r>
                      <a:r>
                        <a:rPr lang="zh-CN" altLang="en-US"/>
                        <a:t>系统</a:t>
                      </a:r>
                      <a:r>
                        <a:rPr lang="zh-CN" altLang="en-US"/>
                        <a:t>研发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34035">
                <a:tc vMerge="1">
                  <a:tcPr anchor="ctr" anchorCtr="0"/>
                </a:tc>
                <a:tc vMerge="1">
                  <a:tcPr anchor="ctr" anchorCtr="0"/>
                </a:tc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销售</a:t>
                      </a:r>
                      <a:r>
                        <a:rPr lang="en-US" altLang="zh-CN"/>
                        <a:t>2</a:t>
                      </a:r>
                      <a:r>
                        <a:rPr lang="en-US" altLang="zh-CN"/>
                        <a:t>0%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商业化</a:t>
                      </a:r>
                      <a:r>
                        <a:rPr lang="zh-CN" altLang="en-US"/>
                        <a:t>推广，客户达</a:t>
                      </a:r>
                      <a:r>
                        <a:rPr lang="en-US" altLang="zh-CN"/>
                        <a:t>1</a:t>
                      </a:r>
                      <a:r>
                        <a:rPr lang="en-US" altLang="zh-CN"/>
                        <a:t>00+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 vMerge="1">
                  <a:tcPr anchor="ctr" anchorCtr="0"/>
                </a:tc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运营</a:t>
                      </a:r>
                      <a:r>
                        <a:rPr lang="en-US" altLang="zh-CN"/>
                        <a:t>40%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年营收突破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亿元，形成行业生态护城河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图片 108"/>
          <p:cNvPicPr/>
          <p:nvPr>
            <p:custDataLst>
              <p:tags r:id="rId1"/>
            </p:custDataLst>
          </p:nvPr>
        </p:nvPicPr>
        <p:blipFill>
          <a:blip r:embed="rId2">
            <a:lum contrast="41999"/>
          </a:blip>
          <a:srcRect b="10103"/>
          <a:stretch>
            <a:fillRect/>
          </a:stretch>
        </p:blipFill>
        <p:spPr>
          <a:xfrm>
            <a:off x="-123792" y="893"/>
            <a:ext cx="12314205" cy="6856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Shape 345"/>
          <p:cNvSpPr txBox="1"/>
          <p:nvPr>
            <p:custDataLst>
              <p:tags r:id="rId3"/>
            </p:custDataLst>
          </p:nvPr>
        </p:nvSpPr>
        <p:spPr>
          <a:xfrm>
            <a:off x="6338825" y="4711366"/>
            <a:ext cx="4989801" cy="19219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defTabSz="914400">
              <a:lnSpc>
                <a:spcPct val="150000"/>
              </a:lnSpc>
              <a:spcBef>
                <a:spcPts val="600"/>
              </a:spcBef>
              <a:tabLst>
                <a:tab pos="1670050" algn="l"/>
              </a:tabLst>
            </a:pPr>
            <a:r>
              <a:rPr lang="en-US" altLang="zh-CN"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北京</a:t>
            </a:r>
            <a:endParaRPr lang="en-US" altLang="zh-CN" sz="1200" b="1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  <a:p>
            <a:pPr defTabSz="914400">
              <a:lnSpc>
                <a:spcPct val="150000"/>
              </a:lnSpc>
              <a:tabLst>
                <a:tab pos="1670050" algn="l"/>
              </a:tabLst>
            </a:pPr>
            <a:r>
              <a:rPr lang="en-US" altLang="zh-CN" sz="12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地址：北京市海淀区中关村南三街6号中科资源大厦裙楼四层427室</a:t>
            </a:r>
            <a:endParaRPr lang="en-US" altLang="zh-CN" sz="1200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  <a:p>
            <a:pPr defTabSz="914400">
              <a:lnSpc>
                <a:spcPct val="150000"/>
              </a:lnSpc>
              <a:spcBef>
                <a:spcPts val="600"/>
              </a:spcBef>
              <a:tabLst>
                <a:tab pos="1670050" algn="l"/>
              </a:tabLst>
            </a:pPr>
            <a:r>
              <a:rPr lang="en-US" altLang="zh-CN"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深圳 </a:t>
            </a:r>
            <a:endParaRPr lang="en-US" altLang="zh-CN" sz="1200" b="1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  <a:p>
            <a:pPr defTabSz="914400">
              <a:lnSpc>
                <a:spcPct val="150000"/>
              </a:lnSpc>
              <a:tabLst>
                <a:tab pos="1670050" algn="l"/>
              </a:tabLst>
            </a:pPr>
            <a:r>
              <a:rPr lang="en-US" altLang="zh-CN" sz="12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深圳市宝安区松岗街道潭头社区芙蓉路9号A栋2502J</a:t>
            </a:r>
            <a:endParaRPr lang="en-US" altLang="zh-CN" sz="1200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  <a:p>
            <a:pPr defTabSz="914400">
              <a:lnSpc>
                <a:spcPct val="150000"/>
              </a:lnSpc>
              <a:spcBef>
                <a:spcPts val="600"/>
              </a:spcBef>
              <a:tabLst>
                <a:tab pos="1670050" algn="l"/>
              </a:tabLst>
            </a:pPr>
            <a:r>
              <a:rPr lang="en-US" altLang="zh-CN"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上海</a:t>
            </a:r>
            <a:endParaRPr lang="en-US" altLang="zh-CN" sz="1200" b="1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  <a:p>
            <a:pPr defTabSz="914400">
              <a:lnSpc>
                <a:spcPct val="150000"/>
              </a:lnSpc>
              <a:tabLst>
                <a:tab pos="1670050" algn="l"/>
              </a:tabLst>
            </a:pPr>
            <a:r>
              <a:rPr lang="en-US" altLang="zh-CN" sz="12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rPr>
              <a:t>上海市奉贤区南桥环城西路3111弄30号1幢2层</a:t>
            </a:r>
            <a:endParaRPr lang="en-US" altLang="zh-CN" sz="1200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Times New Roman" panose="02020603050405020304"/>
            </a:endParaRPr>
          </a:p>
        </p:txBody>
      </p:sp>
      <p:sp>
        <p:nvSpPr>
          <p:cNvPr id="76806" name="副标题 2"/>
          <p:cNvSpPr txBox="1"/>
          <p:nvPr>
            <p:custDataLst>
              <p:tags r:id="rId4"/>
            </p:custDataLst>
          </p:nvPr>
        </p:nvSpPr>
        <p:spPr>
          <a:xfrm>
            <a:off x="1418857" y="4501871"/>
            <a:ext cx="3724892" cy="223461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地址：</a:t>
            </a: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郑州 东风路世博中心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电话：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0371-63332808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传真：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0371-55960869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网址：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www.sinocst.com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 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Address</a:t>
            </a: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sz="12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Shibo</a:t>
            </a:r>
            <a:r>
              <a:rPr lang="en-US" altLang="zh-CN" sz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Square </a:t>
            </a:r>
            <a:r>
              <a:rPr lang="en-US" altLang="zh-CN" sz="1200" baseline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Dongfeng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Road Zhengzhou  450000 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Tel</a:t>
            </a: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0371-63332808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Fax</a:t>
            </a: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0371-55960869</a:t>
            </a:r>
            <a:endParaRPr lang="zh-CN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Website</a:t>
            </a:r>
            <a:r>
              <a:rPr lang="zh-CN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www.sinocst.com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6807" name="图片 2"/>
          <p:cNvPicPr>
            <a:picLocks noChangeAspect="1"/>
          </p:cNvPicPr>
          <p:nvPr/>
        </p:nvPicPr>
        <p:blipFill>
          <a:blip r:embed="rId5">
            <a:lum contrast="100000"/>
          </a:blip>
          <a:srcRect l="5394" t="5579" r="5394" b="6003"/>
          <a:stretch>
            <a:fillRect/>
          </a:stretch>
        </p:blipFill>
        <p:spPr>
          <a:xfrm>
            <a:off x="597697" y="4546309"/>
            <a:ext cx="802431" cy="7954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2" y="5655425"/>
            <a:ext cx="782116" cy="77195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9" name="图片 3" descr="森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811" y="3968609"/>
            <a:ext cx="2053690" cy="4919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230903" y="3854339"/>
            <a:ext cx="4639055" cy="691970"/>
          </a:xfrm>
        </p:spPr>
        <p:txBody>
          <a:bodyPr tIns="0" bIns="0" anchor="ctr" anchorCtr="0"/>
          <a:lstStyle>
            <a:lvl1pPr algn="l" defTabSz="108839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lnSpc>
                <a:spcPts val="6500"/>
              </a:lnSpc>
            </a:pPr>
            <a:r>
              <a:rPr lang="zh-CN" altLang="en-US" sz="3600" strike="noStrike" spc="-33" noProof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大道至简，和谐共赢</a:t>
            </a:r>
            <a:endParaRPr lang="zh-CN" altLang="en-US" sz="3600" strike="noStrike" spc="-33" noProof="1">
              <a:solidFill>
                <a:schemeClr val="l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custDataLst>
      <p:tags r:id="rId9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7910" y="276930"/>
            <a:ext cx="10969200" cy="705600"/>
          </a:xfrm>
        </p:spPr>
        <p:txBody>
          <a:bodyPr/>
          <a:p>
            <a:r>
              <a:rPr lang="en-US" altLang="zh-CN" sz="24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AI Native ERP</a:t>
            </a:r>
            <a:r>
              <a:rPr sz="24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项目概要</a:t>
            </a:r>
            <a:endParaRPr sz="24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7740" y="446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投资</a:t>
            </a:r>
            <a:r>
              <a:rPr lang="zh-CN" altLang="en-US" b="1"/>
              <a:t>亮点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962650" y="982345"/>
            <a:ext cx="5292725" cy="5111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US" altLang="zh-CN" sz="1400">
                <a:latin typeface="+mn-ea"/>
                <a:cs typeface="+mn-ea"/>
              </a:rPr>
              <a:t>1</a:t>
            </a:r>
            <a:r>
              <a:rPr lang="zh-CN" altLang="en-US" sz="1400">
                <a:latin typeface="+mn-ea"/>
                <a:cs typeface="+mn-ea"/>
              </a:rPr>
              <a:t>、继</a:t>
            </a:r>
            <a:r>
              <a:rPr lang="en-US" altLang="zh-CN" sz="1400">
                <a:latin typeface="+mn-ea"/>
                <a:cs typeface="+mn-ea"/>
              </a:rPr>
              <a:t>C/S</a:t>
            </a:r>
            <a:r>
              <a:rPr lang="zh-CN" altLang="en-US" sz="1400">
                <a:latin typeface="+mn-ea"/>
                <a:cs typeface="+mn-ea"/>
              </a:rPr>
              <a:t>、</a:t>
            </a:r>
            <a:r>
              <a:rPr lang="en-US" altLang="zh-CN" sz="1400">
                <a:latin typeface="+mn-ea"/>
                <a:cs typeface="+mn-ea"/>
              </a:rPr>
              <a:t>B/S</a:t>
            </a:r>
            <a:r>
              <a:rPr lang="zh-CN" altLang="en-US" sz="1400">
                <a:latin typeface="+mn-ea"/>
                <a:cs typeface="+mn-ea"/>
              </a:rPr>
              <a:t>、</a:t>
            </a:r>
            <a:r>
              <a:rPr lang="en-US" altLang="zh-CN" sz="1400">
                <a:latin typeface="+mn-ea"/>
                <a:cs typeface="+mn-ea"/>
              </a:rPr>
              <a:t>Saas</a:t>
            </a:r>
            <a:r>
              <a:rPr lang="zh-CN" altLang="en-US" sz="1400">
                <a:latin typeface="+mn-ea"/>
                <a:cs typeface="+mn-ea"/>
              </a:rPr>
              <a:t>、</a:t>
            </a:r>
            <a:r>
              <a:rPr lang="en-US" altLang="zh-CN" sz="1400">
                <a:latin typeface="+mn-ea"/>
                <a:cs typeface="+mn-ea"/>
              </a:rPr>
              <a:t>APP</a:t>
            </a:r>
            <a:r>
              <a:rPr lang="zh-CN" altLang="en-US" sz="1400">
                <a:latin typeface="+mn-ea"/>
                <a:cs typeface="+mn-ea"/>
              </a:rPr>
              <a:t>等四代</a:t>
            </a:r>
            <a:r>
              <a:rPr lang="en-US" altLang="zh-CN" sz="1400">
                <a:latin typeface="+mn-ea"/>
                <a:cs typeface="+mn-ea"/>
              </a:rPr>
              <a:t>ERP</a:t>
            </a:r>
            <a:r>
              <a:rPr lang="zh-CN" altLang="en-US" sz="1400">
                <a:latin typeface="+mn-ea"/>
                <a:cs typeface="+mn-ea"/>
              </a:rPr>
              <a:t>之后，新世代</a:t>
            </a:r>
            <a:r>
              <a:rPr lang="en-US" altLang="zh-CN" sz="1400">
                <a:latin typeface="+mn-ea"/>
                <a:cs typeface="+mn-ea"/>
              </a:rPr>
              <a:t>AI Native ERP</a:t>
            </a:r>
            <a:r>
              <a:rPr lang="zh-CN" altLang="en-US" sz="1400">
                <a:latin typeface="+mn-ea"/>
                <a:cs typeface="+mn-ea"/>
              </a:rPr>
              <a:t>第一品牌的市值将高达</a:t>
            </a:r>
            <a:r>
              <a:rPr lang="en-US" altLang="zh-CN" sz="1400">
                <a:solidFill>
                  <a:srgbClr val="FF0000"/>
                </a:solidFill>
                <a:latin typeface="+mn-ea"/>
                <a:cs typeface="+mn-ea"/>
              </a:rPr>
              <a:t>2500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亿美金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以上</a:t>
            </a:r>
            <a:r>
              <a:rPr lang="zh-CN" altLang="en-US" sz="1400">
                <a:latin typeface="+mn-ea"/>
                <a:cs typeface="+mn-ea"/>
              </a:rPr>
              <a:t>；</a:t>
            </a:r>
            <a:endParaRPr lang="zh-CN" altLang="en-US" sz="1400">
              <a:latin typeface="+mn-ea"/>
              <a:cs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US" altLang="zh-CN" sz="1400" dirty="0">
                <a:latin typeface="+mn-ea"/>
                <a:cs typeface="+mn-ea"/>
                <a:sym typeface="+mn-ea"/>
              </a:rPr>
              <a:t>2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、解决传统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ERP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用户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根本性痛点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，森储AI Ative ERP为企业创造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高效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价值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；</a:t>
            </a:r>
            <a:endParaRPr lang="zh-CN" altLang="en-US" sz="1400" dirty="0"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US" altLang="zh-CN" sz="1400" dirty="0">
                <a:latin typeface="+mn-ea"/>
                <a:cs typeface="+mn-ea"/>
                <a:sym typeface="+mn-ea"/>
              </a:rPr>
              <a:t>3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、以现有各品牌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ERP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都弱的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成本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模块为突破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，与现有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ERP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巨头形成互补并为其客户带来独特价值，成为行业和客户共同需要的对象；</a:t>
            </a:r>
            <a:endParaRPr lang="zh-CN" altLang="en-US" sz="1400" dirty="0"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US" altLang="zh-CN" sz="1400" dirty="0">
                <a:latin typeface="+mn-ea"/>
                <a:cs typeface="+mn-ea"/>
                <a:sym typeface="+mn-ea"/>
              </a:rPr>
              <a:t>4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、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北大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软件博士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+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最强交付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团队（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20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年</a:t>
            </a:r>
            <a:r>
              <a:rPr lang="en-US" altLang="zh-CN" sz="1400" dirty="0">
                <a:latin typeface="+mn-ea"/>
                <a:cs typeface="+mn-ea"/>
                <a:sym typeface="+mn-ea"/>
              </a:rPr>
              <a:t>SAPERP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交付</a:t>
            </a:r>
            <a:r>
              <a:rPr lang="zh-CN" altLang="en-US" sz="1400" dirty="0">
                <a:latin typeface="+mn-ea"/>
                <a:cs typeface="+mn-ea"/>
                <a:sym typeface="+mn-ea"/>
              </a:rPr>
              <a:t>团队）；</a:t>
            </a:r>
            <a:endParaRPr lang="zh-CN" altLang="en-US" sz="1400" dirty="0"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endParaRPr lang="zh-CN" altLang="en-US" sz="1400" dirty="0"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投资参考：Rillet（金融行业 AI native ERP）</a:t>
            </a:r>
            <a:r>
              <a:rPr lang="en-US" altLang="zh-CN" sz="1600" b="1" dirty="0">
                <a:latin typeface="+mn-ea"/>
                <a:cs typeface="+mn-ea"/>
                <a:sym typeface="+mn-ea"/>
              </a:rPr>
              <a:t>5</a:t>
            </a:r>
            <a:r>
              <a:rPr lang="zh-CN" altLang="en-US" sz="1600" b="1" dirty="0">
                <a:latin typeface="+mn-ea"/>
                <a:cs typeface="+mn-ea"/>
                <a:sym typeface="+mn-ea"/>
              </a:rPr>
              <a:t>月份和</a:t>
            </a:r>
            <a:r>
              <a:rPr lang="en-US" altLang="zh-CN" sz="1600" b="1" dirty="0">
                <a:latin typeface="+mn-ea"/>
                <a:cs typeface="+mn-ea"/>
                <a:sym typeface="+mn-ea"/>
              </a:rPr>
              <a:t>8</a:t>
            </a:r>
            <a:r>
              <a:rPr lang="zh-CN" altLang="en-US" sz="1600" b="1" dirty="0">
                <a:latin typeface="+mn-ea"/>
                <a:cs typeface="+mn-ea"/>
                <a:sym typeface="+mn-ea"/>
              </a:rPr>
              <a:t>月份累计融资</a:t>
            </a:r>
            <a:r>
              <a:rPr lang="en-US" altLang="zh-CN" sz="1600" b="1" dirty="0">
                <a:latin typeface="+mn-ea"/>
                <a:cs typeface="+mn-ea"/>
                <a:sym typeface="+mn-ea"/>
              </a:rPr>
              <a:t>1</a:t>
            </a:r>
            <a:r>
              <a:rPr lang="zh-CN" altLang="en-US" sz="1600" b="1" dirty="0">
                <a:latin typeface="+mn-ea"/>
                <a:cs typeface="+mn-ea"/>
                <a:sym typeface="+mn-ea"/>
              </a:rPr>
              <a:t>亿美金</a:t>
            </a:r>
            <a:r>
              <a:rPr lang="zh-CN" sz="1600" b="1" dirty="0">
                <a:latin typeface="+mn-ea"/>
                <a:cs typeface="+mn-ea"/>
                <a:sym typeface="+mn-ea"/>
              </a:rPr>
              <a:t>。</a:t>
            </a:r>
            <a:endParaRPr lang="zh-CN" altLang="en-US" sz="1200" dirty="0"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200" dirty="0">
              <a:latin typeface="+mn-ea"/>
              <a:cs typeface="+mn-ea"/>
              <a:sym typeface="+mn-ea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2"/>
            </p:custDataLst>
          </p:nvPr>
        </p:nvSpPr>
        <p:spPr>
          <a:xfrm>
            <a:off x="1259205" y="3285490"/>
            <a:ext cx="3439160" cy="2807970"/>
          </a:xfrm>
          <a:custGeom>
            <a:avLst/>
            <a:gdLst>
              <a:gd name="connsiteX0" fmla="*/ 3444164 w 5649772"/>
              <a:gd name="connsiteY0" fmla="*/ 1023182 h 2870346"/>
              <a:gd name="connsiteX1" fmla="*/ 4117010 w 5649772"/>
              <a:gd name="connsiteY1" fmla="*/ 448482 h 2870346"/>
              <a:gd name="connsiteX2" fmla="*/ 4184218 w 5649772"/>
              <a:gd name="connsiteY2" fmla="*/ 407258 h 2870346"/>
              <a:gd name="connsiteX3" fmla="*/ 4459910 w 5649772"/>
              <a:gd name="connsiteY3" fmla="*/ 194888 h 2870346"/>
              <a:gd name="connsiteX4" fmla="*/ 4568343 w 5649772"/>
              <a:gd name="connsiteY4" fmla="*/ 39059 h 2870346"/>
              <a:gd name="connsiteX5" fmla="*/ 4529709 w 5649772"/>
              <a:gd name="connsiteY5" fmla="*/ 5227 h 2870346"/>
              <a:gd name="connsiteX6" fmla="*/ 3623462 w 5649772"/>
              <a:gd name="connsiteY6" fmla="*/ 380435 h 2870346"/>
              <a:gd name="connsiteX7" fmla="*/ 3792398 w 5649772"/>
              <a:gd name="connsiteY7" fmla="*/ 175838 h 2870346"/>
              <a:gd name="connsiteX8" fmla="*/ 3780816 w 5649772"/>
              <a:gd name="connsiteY8" fmla="*/ 133700 h 2870346"/>
              <a:gd name="connsiteX9" fmla="*/ 2824887 w 5649772"/>
              <a:gd name="connsiteY9" fmla="*/ 682644 h 2870346"/>
              <a:gd name="connsiteX10" fmla="*/ 1868957 w 5649772"/>
              <a:gd name="connsiteY10" fmla="*/ 133700 h 2870346"/>
              <a:gd name="connsiteX11" fmla="*/ 1857375 w 5649772"/>
              <a:gd name="connsiteY11" fmla="*/ 175838 h 2870346"/>
              <a:gd name="connsiteX12" fmla="*/ 2026311 w 5649772"/>
              <a:gd name="connsiteY12" fmla="*/ 380435 h 2870346"/>
              <a:gd name="connsiteX13" fmla="*/ 1120064 w 5649772"/>
              <a:gd name="connsiteY13" fmla="*/ 5227 h 2870346"/>
              <a:gd name="connsiteX14" fmla="*/ 1081431 w 5649772"/>
              <a:gd name="connsiteY14" fmla="*/ 39059 h 2870346"/>
              <a:gd name="connsiteX15" fmla="*/ 1189863 w 5649772"/>
              <a:gd name="connsiteY15" fmla="*/ 194888 h 2870346"/>
              <a:gd name="connsiteX16" fmla="*/ 1465555 w 5649772"/>
              <a:gd name="connsiteY16" fmla="*/ 407258 h 2870346"/>
              <a:gd name="connsiteX17" fmla="*/ 1532763 w 5649772"/>
              <a:gd name="connsiteY17" fmla="*/ 448482 h 2870346"/>
              <a:gd name="connsiteX18" fmla="*/ 2205609 w 5649772"/>
              <a:gd name="connsiteY18" fmla="*/ 1023182 h 2870346"/>
              <a:gd name="connsiteX19" fmla="*/ 0 w 5649772"/>
              <a:gd name="connsiteY19" fmla="*/ 2870347 h 2870346"/>
              <a:gd name="connsiteX20" fmla="*/ 2824887 w 5649772"/>
              <a:gd name="connsiteY20" fmla="*/ 2870347 h 2870346"/>
              <a:gd name="connsiteX21" fmla="*/ 5649773 w 5649772"/>
              <a:gd name="connsiteY21" fmla="*/ 2870347 h 2870346"/>
              <a:gd name="connsiteX22" fmla="*/ 3444164 w 5649772"/>
              <a:gd name="connsiteY22" fmla="*/ 1023182 h 2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49772" h="2870346">
                <a:moveTo>
                  <a:pt x="3444164" y="1023182"/>
                </a:moveTo>
                <a:cubicBezTo>
                  <a:pt x="3479826" y="661461"/>
                  <a:pt x="3858158" y="602939"/>
                  <a:pt x="4117010" y="448482"/>
                </a:cubicBezTo>
                <a:cubicBezTo>
                  <a:pt x="4139565" y="434994"/>
                  <a:pt x="4162044" y="421278"/>
                  <a:pt x="4184218" y="407258"/>
                </a:cubicBezTo>
                <a:cubicBezTo>
                  <a:pt x="4281754" y="345536"/>
                  <a:pt x="4380434" y="278632"/>
                  <a:pt x="4459910" y="194888"/>
                </a:cubicBezTo>
                <a:cubicBezTo>
                  <a:pt x="4504335" y="148178"/>
                  <a:pt x="4536948" y="94914"/>
                  <a:pt x="4568343" y="39059"/>
                </a:cubicBezTo>
                <a:cubicBezTo>
                  <a:pt x="4582058" y="14599"/>
                  <a:pt x="4552645" y="-11233"/>
                  <a:pt x="4529709" y="5227"/>
                </a:cubicBezTo>
                <a:cubicBezTo>
                  <a:pt x="4211498" y="234284"/>
                  <a:pt x="3780282" y="457626"/>
                  <a:pt x="3623462" y="380435"/>
                </a:cubicBezTo>
                <a:cubicBezTo>
                  <a:pt x="3509315" y="324276"/>
                  <a:pt x="3669182" y="232302"/>
                  <a:pt x="3792398" y="175838"/>
                </a:cubicBezTo>
                <a:cubicBezTo>
                  <a:pt x="3815258" y="165323"/>
                  <a:pt x="3805885" y="131109"/>
                  <a:pt x="3780816" y="133700"/>
                </a:cubicBezTo>
                <a:cubicBezTo>
                  <a:pt x="3136011" y="199537"/>
                  <a:pt x="2824887" y="682644"/>
                  <a:pt x="2824887" y="682644"/>
                </a:cubicBezTo>
                <a:cubicBezTo>
                  <a:pt x="2824887" y="682644"/>
                  <a:pt x="2513762" y="199537"/>
                  <a:pt x="1868957" y="133700"/>
                </a:cubicBezTo>
                <a:cubicBezTo>
                  <a:pt x="1843888" y="131109"/>
                  <a:pt x="1834515" y="165323"/>
                  <a:pt x="1857375" y="175838"/>
                </a:cubicBezTo>
                <a:cubicBezTo>
                  <a:pt x="1980667" y="232379"/>
                  <a:pt x="2140458" y="324276"/>
                  <a:pt x="2026311" y="380435"/>
                </a:cubicBezTo>
                <a:cubicBezTo>
                  <a:pt x="1869415" y="457702"/>
                  <a:pt x="1438199" y="234284"/>
                  <a:pt x="1120064" y="5227"/>
                </a:cubicBezTo>
                <a:cubicBezTo>
                  <a:pt x="1097128" y="-11309"/>
                  <a:pt x="1067715" y="14523"/>
                  <a:pt x="1081431" y="39059"/>
                </a:cubicBezTo>
                <a:cubicBezTo>
                  <a:pt x="1112825" y="94914"/>
                  <a:pt x="1145438" y="148178"/>
                  <a:pt x="1189863" y="194888"/>
                </a:cubicBezTo>
                <a:cubicBezTo>
                  <a:pt x="1269416" y="278632"/>
                  <a:pt x="1368019" y="345536"/>
                  <a:pt x="1465555" y="407258"/>
                </a:cubicBezTo>
                <a:cubicBezTo>
                  <a:pt x="1487805" y="421278"/>
                  <a:pt x="1510208" y="435071"/>
                  <a:pt x="1532763" y="448482"/>
                </a:cubicBezTo>
                <a:cubicBezTo>
                  <a:pt x="1791615" y="602863"/>
                  <a:pt x="2169947" y="661461"/>
                  <a:pt x="2205609" y="1023182"/>
                </a:cubicBezTo>
                <a:cubicBezTo>
                  <a:pt x="2241804" y="1390466"/>
                  <a:pt x="1955749" y="2244516"/>
                  <a:pt x="0" y="2870347"/>
                </a:cubicBezTo>
                <a:lnTo>
                  <a:pt x="2824887" y="2870347"/>
                </a:lnTo>
                <a:lnTo>
                  <a:pt x="5649773" y="2870347"/>
                </a:lnTo>
                <a:cubicBezTo>
                  <a:pt x="3694024" y="2244516"/>
                  <a:pt x="3407893" y="1390466"/>
                  <a:pt x="3444164" y="102318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90000">
                <a:schemeClr val="accent1">
                  <a:lumMod val="60000"/>
                  <a:lumOff val="40000"/>
                  <a:alpha val="0"/>
                </a:schemeClr>
              </a:gs>
              <a:gs pos="71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54" name="任意多边形: 形状 153"/>
          <p:cNvSpPr/>
          <p:nvPr>
            <p:custDataLst>
              <p:tags r:id="rId3"/>
            </p:custDataLst>
          </p:nvPr>
        </p:nvSpPr>
        <p:spPr>
          <a:xfrm>
            <a:off x="1359478" y="3705595"/>
            <a:ext cx="233970" cy="233970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55" name="任意多边形: 形状 153"/>
          <p:cNvSpPr/>
          <p:nvPr>
            <p:custDataLst>
              <p:tags r:id="rId4"/>
            </p:custDataLst>
          </p:nvPr>
        </p:nvSpPr>
        <p:spPr>
          <a:xfrm>
            <a:off x="1872199" y="2559111"/>
            <a:ext cx="116498" cy="116498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56" name="任意多边形: 形状 153"/>
          <p:cNvSpPr/>
          <p:nvPr>
            <p:custDataLst>
              <p:tags r:id="rId5"/>
            </p:custDataLst>
          </p:nvPr>
        </p:nvSpPr>
        <p:spPr>
          <a:xfrm>
            <a:off x="3792633" y="2583774"/>
            <a:ext cx="317693" cy="317693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57" name="任意多边形: 形状 152"/>
          <p:cNvSpPr/>
          <p:nvPr>
            <p:custDataLst>
              <p:tags r:id="rId6"/>
            </p:custDataLst>
          </p:nvPr>
        </p:nvSpPr>
        <p:spPr>
          <a:xfrm>
            <a:off x="669290" y="2440305"/>
            <a:ext cx="1202690" cy="1139190"/>
          </a:xfrm>
          <a:custGeom>
            <a:avLst/>
            <a:gdLst>
              <a:gd name="connsiteX0" fmla="*/ 1660093 w 1660093"/>
              <a:gd name="connsiteY0" fmla="*/ 830047 h 1660093"/>
              <a:gd name="connsiteX1" fmla="*/ 830046 w 1660093"/>
              <a:gd name="connsiteY1" fmla="*/ 1660093 h 1660093"/>
              <a:gd name="connsiteX2" fmla="*/ 0 w 1660093"/>
              <a:gd name="connsiteY2" fmla="*/ 830047 h 1660093"/>
              <a:gd name="connsiteX3" fmla="*/ 830046 w 1660093"/>
              <a:gd name="connsiteY3" fmla="*/ 0 h 1660093"/>
              <a:gd name="connsiteX4" fmla="*/ 1660093 w 1660093"/>
              <a:gd name="connsiteY4" fmla="*/ 830047 h 166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93" h="1660093">
                <a:moveTo>
                  <a:pt x="1660093" y="830047"/>
                </a:moveTo>
                <a:cubicBezTo>
                  <a:pt x="1660093" y="1288469"/>
                  <a:pt x="1288469" y="1660093"/>
                  <a:pt x="830046" y="1660093"/>
                </a:cubicBezTo>
                <a:cubicBezTo>
                  <a:pt x="371624" y="1660093"/>
                  <a:pt x="0" y="1288469"/>
                  <a:pt x="0" y="830047"/>
                </a:cubicBezTo>
                <a:cubicBezTo>
                  <a:pt x="0" y="371625"/>
                  <a:pt x="371624" y="0"/>
                  <a:pt x="830046" y="0"/>
                </a:cubicBezTo>
                <a:cubicBezTo>
                  <a:pt x="1288469" y="0"/>
                  <a:pt x="1660093" y="371625"/>
                  <a:pt x="1660093" y="830047"/>
                </a:cubicBezTo>
                <a:close/>
              </a:path>
            </a:pathLst>
          </a:custGeom>
          <a:solidFill>
            <a:schemeClr val="accent1"/>
          </a:solidFill>
          <a:ln w="7620" cap="flat">
            <a:solidFill>
              <a:schemeClr val="accent1">
                <a:alpha val="50000"/>
              </a:schemeClr>
            </a:solidFill>
            <a:prstDash val="solid"/>
            <a:miter/>
          </a:ln>
          <a:effectLst>
            <a:outerShdw blurRad="177800" dist="127000" dir="5400000" algn="t" rotWithShape="0">
              <a:schemeClr val="accent1"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58" name="矩形 57"/>
          <p:cNvSpPr/>
          <p:nvPr>
            <p:custDataLst>
              <p:tags r:id="rId7"/>
            </p:custDataLst>
          </p:nvPr>
        </p:nvSpPr>
        <p:spPr>
          <a:xfrm>
            <a:off x="897890" y="2734310"/>
            <a:ext cx="854710" cy="2425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解决用户根本痛点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52" name="任意多边形: 形状 151"/>
          <p:cNvSpPr/>
          <p:nvPr>
            <p:custDataLst>
              <p:tags r:id="rId8"/>
            </p:custDataLst>
          </p:nvPr>
        </p:nvSpPr>
        <p:spPr>
          <a:xfrm>
            <a:off x="2361565" y="1621790"/>
            <a:ext cx="1206500" cy="1230630"/>
          </a:xfrm>
          <a:custGeom>
            <a:avLst/>
            <a:gdLst>
              <a:gd name="connsiteX0" fmla="*/ 1718920 w 1718919"/>
              <a:gd name="connsiteY0" fmla="*/ 859460 h 1718919"/>
              <a:gd name="connsiteX1" fmla="*/ 859460 w 1718919"/>
              <a:gd name="connsiteY1" fmla="*/ 1718920 h 1718919"/>
              <a:gd name="connsiteX2" fmla="*/ 0 w 1718919"/>
              <a:gd name="connsiteY2" fmla="*/ 859460 h 1718919"/>
              <a:gd name="connsiteX3" fmla="*/ 859460 w 1718919"/>
              <a:gd name="connsiteY3" fmla="*/ 0 h 1718919"/>
              <a:gd name="connsiteX4" fmla="*/ 1718920 w 1718919"/>
              <a:gd name="connsiteY4" fmla="*/ 859460 h 171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919" h="1718919">
                <a:moveTo>
                  <a:pt x="1718920" y="859460"/>
                </a:moveTo>
                <a:cubicBezTo>
                  <a:pt x="1718920" y="1334126"/>
                  <a:pt x="1334126" y="1718920"/>
                  <a:pt x="859460" y="1718920"/>
                </a:cubicBezTo>
                <a:cubicBezTo>
                  <a:pt x="384794" y="1718920"/>
                  <a:pt x="0" y="1334126"/>
                  <a:pt x="0" y="859460"/>
                </a:cubicBezTo>
                <a:cubicBezTo>
                  <a:pt x="0" y="384793"/>
                  <a:pt x="384794" y="0"/>
                  <a:pt x="859460" y="0"/>
                </a:cubicBezTo>
                <a:cubicBezTo>
                  <a:pt x="1334126" y="0"/>
                  <a:pt x="1718920" y="384793"/>
                  <a:pt x="1718920" y="859460"/>
                </a:cubicBezTo>
                <a:close/>
              </a:path>
            </a:pathLst>
          </a:custGeom>
          <a:solidFill>
            <a:schemeClr val="accent2"/>
          </a:solidFill>
          <a:ln w="7620" cap="flat">
            <a:noFill/>
            <a:prstDash val="solid"/>
            <a:miter/>
          </a:ln>
          <a:effectLst>
            <a:outerShdw blurRad="177800" dist="127000" dir="5400000" algn="t" rotWithShape="0">
              <a:schemeClr val="accent2"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9"/>
            </p:custDataLst>
          </p:nvPr>
        </p:nvSpPr>
        <p:spPr>
          <a:xfrm>
            <a:off x="2616835" y="1910715"/>
            <a:ext cx="741045" cy="3638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  <a:sym typeface="+mn-ea"/>
              </a:rPr>
              <a:t>与巨头互补的巨大增量市场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1" name="任意多边形: 形状 15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4057650" y="2421255"/>
            <a:ext cx="1151255" cy="1151255"/>
          </a:xfrm>
          <a:custGeom>
            <a:avLst/>
            <a:gdLst>
              <a:gd name="connsiteX0" fmla="*/ 1755496 w 1755495"/>
              <a:gd name="connsiteY0" fmla="*/ 877748 h 1755495"/>
              <a:gd name="connsiteX1" fmla="*/ 877748 w 1755495"/>
              <a:gd name="connsiteY1" fmla="*/ 1755496 h 1755495"/>
              <a:gd name="connsiteX2" fmla="*/ 1 w 1755495"/>
              <a:gd name="connsiteY2" fmla="*/ 877748 h 1755495"/>
              <a:gd name="connsiteX3" fmla="*/ 877748 w 1755495"/>
              <a:gd name="connsiteY3" fmla="*/ 0 h 1755495"/>
              <a:gd name="connsiteX4" fmla="*/ 1755496 w 1755495"/>
              <a:gd name="connsiteY4" fmla="*/ 877748 h 175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495" h="1755495">
                <a:moveTo>
                  <a:pt x="1755496" y="877748"/>
                </a:moveTo>
                <a:cubicBezTo>
                  <a:pt x="1755496" y="1362515"/>
                  <a:pt x="1362515" y="1755496"/>
                  <a:pt x="877748" y="1755496"/>
                </a:cubicBezTo>
                <a:cubicBezTo>
                  <a:pt x="392982" y="1755496"/>
                  <a:pt x="1" y="1362515"/>
                  <a:pt x="1" y="877748"/>
                </a:cubicBezTo>
                <a:cubicBezTo>
                  <a:pt x="1" y="392981"/>
                  <a:pt x="392982" y="0"/>
                  <a:pt x="877748" y="0"/>
                </a:cubicBezTo>
                <a:cubicBezTo>
                  <a:pt x="1362515" y="0"/>
                  <a:pt x="1755496" y="392981"/>
                  <a:pt x="1755496" y="877748"/>
                </a:cubicBezTo>
                <a:close/>
              </a:path>
            </a:pathLst>
          </a:custGeom>
          <a:solidFill>
            <a:schemeClr val="accent1"/>
          </a:solidFill>
          <a:ln w="7620" cap="flat">
            <a:noFill/>
            <a:prstDash val="solid"/>
            <a:miter/>
          </a:ln>
          <a:effectLst>
            <a:outerShdw blurRad="177800" dist="127000" dir="5400000" algn="t" rotWithShape="0">
              <a:schemeClr val="accent1">
                <a:alpha val="19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1"/>
            </p:custDataLst>
          </p:nvPr>
        </p:nvSpPr>
        <p:spPr>
          <a:xfrm>
            <a:off x="4237990" y="2586990"/>
            <a:ext cx="790575" cy="263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以补行业短板为契机，多赢发展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64" name="任意多边形: 形状 153"/>
          <p:cNvSpPr/>
          <p:nvPr>
            <p:custDataLst>
              <p:tags r:id="rId12"/>
            </p:custDataLst>
          </p:nvPr>
        </p:nvSpPr>
        <p:spPr>
          <a:xfrm>
            <a:off x="4364739" y="3868498"/>
            <a:ext cx="233970" cy="233970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65" name="任意多边形: 形状 153"/>
          <p:cNvSpPr/>
          <p:nvPr>
            <p:custDataLst>
              <p:tags r:id="rId13"/>
            </p:custDataLst>
          </p:nvPr>
        </p:nvSpPr>
        <p:spPr>
          <a:xfrm>
            <a:off x="3696903" y="3646210"/>
            <a:ext cx="162254" cy="162254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66" name="任意多边形: 形状 153"/>
          <p:cNvSpPr/>
          <p:nvPr>
            <p:custDataLst>
              <p:tags r:id="rId14"/>
            </p:custDataLst>
          </p:nvPr>
        </p:nvSpPr>
        <p:spPr>
          <a:xfrm>
            <a:off x="1540877" y="3634528"/>
            <a:ext cx="233970" cy="233970"/>
          </a:xfrm>
          <a:custGeom>
            <a:avLst/>
            <a:gdLst>
              <a:gd name="connsiteX0" fmla="*/ 1556156 w 1556156"/>
              <a:gd name="connsiteY0" fmla="*/ 778078 h 1556156"/>
              <a:gd name="connsiteX1" fmla="*/ 778078 w 1556156"/>
              <a:gd name="connsiteY1" fmla="*/ 1556156 h 1556156"/>
              <a:gd name="connsiteX2" fmla="*/ 0 w 1556156"/>
              <a:gd name="connsiteY2" fmla="*/ 778078 h 1556156"/>
              <a:gd name="connsiteX3" fmla="*/ 778078 w 1556156"/>
              <a:gd name="connsiteY3" fmla="*/ 0 h 1556156"/>
              <a:gd name="connsiteX4" fmla="*/ 1556156 w 1556156"/>
              <a:gd name="connsiteY4" fmla="*/ 778078 h 155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6156" h="1556156">
                <a:moveTo>
                  <a:pt x="1556156" y="778078"/>
                </a:moveTo>
                <a:cubicBezTo>
                  <a:pt x="1556156" y="1207799"/>
                  <a:pt x="1207799" y="1556156"/>
                  <a:pt x="778078" y="1556156"/>
                </a:cubicBezTo>
                <a:cubicBezTo>
                  <a:pt x="348358" y="1556156"/>
                  <a:pt x="0" y="1207799"/>
                  <a:pt x="0" y="778078"/>
                </a:cubicBezTo>
                <a:cubicBezTo>
                  <a:pt x="0" y="348357"/>
                  <a:pt x="348358" y="0"/>
                  <a:pt x="778078" y="0"/>
                </a:cubicBezTo>
                <a:cubicBezTo>
                  <a:pt x="1207799" y="0"/>
                  <a:pt x="1556156" y="348357"/>
                  <a:pt x="1556156" y="778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 w="762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69" name="任意多边形: 形状 159"/>
          <p:cNvSpPr/>
          <p:nvPr>
            <p:custDataLst>
              <p:tags r:id="rId15"/>
            </p:custDataLst>
          </p:nvPr>
        </p:nvSpPr>
        <p:spPr>
          <a:xfrm>
            <a:off x="2628950" y="3378168"/>
            <a:ext cx="261877" cy="1103649"/>
          </a:xfrm>
          <a:custGeom>
            <a:avLst/>
            <a:gdLst>
              <a:gd name="connsiteX0" fmla="*/ 159792 w 512711"/>
              <a:gd name="connsiteY0" fmla="*/ 2441143 h 2441143"/>
              <a:gd name="connsiteX1" fmla="*/ 510540 w 512711"/>
              <a:gd name="connsiteY1" fmla="*/ 0 h 2441143"/>
              <a:gd name="connsiteX2" fmla="*/ 498958 w 512711"/>
              <a:gd name="connsiteY2" fmla="*/ 0 h 2441143"/>
              <a:gd name="connsiteX3" fmla="*/ 0 w 512711"/>
              <a:gd name="connsiteY3" fmla="*/ 2441143 h 2441143"/>
              <a:gd name="connsiteX4" fmla="*/ 159792 w 512711"/>
              <a:gd name="connsiteY4" fmla="*/ 2441143 h 244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" h="3401">
                <a:moveTo>
                  <a:pt x="792" y="0"/>
                </a:moveTo>
                <a:lnTo>
                  <a:pt x="805" y="7"/>
                </a:lnTo>
                <a:lnTo>
                  <a:pt x="805" y="8"/>
                </a:lnTo>
                <a:cubicBezTo>
                  <a:pt x="812" y="279"/>
                  <a:pt x="841" y="2252"/>
                  <a:pt x="252" y="3401"/>
                </a:cubicBezTo>
                <a:lnTo>
                  <a:pt x="0" y="3401"/>
                </a:lnTo>
                <a:cubicBezTo>
                  <a:pt x="244" y="3097"/>
                  <a:pt x="682" y="2249"/>
                  <a:pt x="783" y="29"/>
                </a:cubicBezTo>
                <a:lnTo>
                  <a:pt x="784" y="4"/>
                </a:lnTo>
                <a:lnTo>
                  <a:pt x="792" y="0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70" name="任意多边形: 形状 162"/>
          <p:cNvSpPr/>
          <p:nvPr>
            <p:custDataLst>
              <p:tags r:id="rId16"/>
            </p:custDataLst>
          </p:nvPr>
        </p:nvSpPr>
        <p:spPr>
          <a:xfrm>
            <a:off x="2831767" y="3269458"/>
            <a:ext cx="230076" cy="1212683"/>
          </a:xfrm>
          <a:custGeom>
            <a:avLst/>
            <a:gdLst>
              <a:gd name="connsiteX0" fmla="*/ 709 w 709"/>
              <a:gd name="connsiteY0" fmla="*/ 3859 h 3859"/>
              <a:gd name="connsiteX1" fmla="*/ 407 w 709"/>
              <a:gd name="connsiteY1" fmla="*/ 0 h 3859"/>
              <a:gd name="connsiteX2" fmla="*/ 0 w 709"/>
              <a:gd name="connsiteY2" fmla="*/ 3859 h 3859"/>
              <a:gd name="connsiteX3" fmla="*/ 709 w 709"/>
              <a:gd name="connsiteY3" fmla="*/ 3859 h 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" h="3737">
                <a:moveTo>
                  <a:pt x="407" y="0"/>
                </a:moveTo>
                <a:lnTo>
                  <a:pt x="413" y="4"/>
                </a:lnTo>
                <a:lnTo>
                  <a:pt x="416" y="46"/>
                </a:lnTo>
                <a:cubicBezTo>
                  <a:pt x="474" y="1210"/>
                  <a:pt x="524" y="2886"/>
                  <a:pt x="709" y="3737"/>
                </a:cubicBezTo>
                <a:lnTo>
                  <a:pt x="0" y="3737"/>
                </a:lnTo>
                <a:cubicBezTo>
                  <a:pt x="151" y="3279"/>
                  <a:pt x="316" y="2381"/>
                  <a:pt x="401" y="49"/>
                </a:cubicBezTo>
                <a:lnTo>
                  <a:pt x="403" y="2"/>
                </a:lnTo>
                <a:lnTo>
                  <a:pt x="407" y="0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1200">
              <a:solidFill>
                <a:schemeClr val="tx2"/>
              </a:solidFill>
              <a:sym typeface="+mn-ea"/>
            </a:endParaRPr>
          </a:p>
        </p:txBody>
      </p:sp>
      <p:sp>
        <p:nvSpPr>
          <p:cNvPr id="71" name="任意多边形: 形状 163"/>
          <p:cNvSpPr/>
          <p:nvPr>
            <p:custDataLst>
              <p:tags r:id="rId17"/>
            </p:custDataLst>
          </p:nvPr>
        </p:nvSpPr>
        <p:spPr>
          <a:xfrm>
            <a:off x="3039452" y="3378168"/>
            <a:ext cx="261877" cy="1103649"/>
          </a:xfrm>
          <a:custGeom>
            <a:avLst/>
            <a:gdLst>
              <a:gd name="connsiteX0" fmla="*/ 512712 w 512711"/>
              <a:gd name="connsiteY0" fmla="*/ 2441143 h 2441143"/>
              <a:gd name="connsiteX1" fmla="*/ 13754 w 512711"/>
              <a:gd name="connsiteY1" fmla="*/ 0 h 2441143"/>
              <a:gd name="connsiteX2" fmla="*/ 2172 w 512711"/>
              <a:gd name="connsiteY2" fmla="*/ 0 h 2441143"/>
              <a:gd name="connsiteX3" fmla="*/ 352920 w 512711"/>
              <a:gd name="connsiteY3" fmla="*/ 2441143 h 2441143"/>
              <a:gd name="connsiteX4" fmla="*/ 512712 w 512711"/>
              <a:gd name="connsiteY4" fmla="*/ 2441143 h 244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" h="3401">
                <a:moveTo>
                  <a:pt x="15" y="0"/>
                </a:moveTo>
                <a:lnTo>
                  <a:pt x="23" y="4"/>
                </a:lnTo>
                <a:lnTo>
                  <a:pt x="24" y="29"/>
                </a:lnTo>
                <a:cubicBezTo>
                  <a:pt x="125" y="2249"/>
                  <a:pt x="563" y="3097"/>
                  <a:pt x="807" y="3401"/>
                </a:cubicBezTo>
                <a:lnTo>
                  <a:pt x="555" y="3401"/>
                </a:lnTo>
                <a:cubicBezTo>
                  <a:pt x="-34" y="2252"/>
                  <a:pt x="-5" y="279"/>
                  <a:pt x="2" y="8"/>
                </a:cubicBezTo>
                <a:lnTo>
                  <a:pt x="2" y="7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72" name="任意多边形: 形状 158"/>
          <p:cNvSpPr/>
          <p:nvPr>
            <p:custDataLst>
              <p:tags r:id="rId18"/>
            </p:custDataLst>
          </p:nvPr>
        </p:nvSpPr>
        <p:spPr>
          <a:xfrm>
            <a:off x="2935609" y="3208126"/>
            <a:ext cx="56464" cy="76908"/>
          </a:xfrm>
          <a:custGeom>
            <a:avLst/>
            <a:gdLst>
              <a:gd name="connsiteX0" fmla="*/ 55169 w 110337"/>
              <a:gd name="connsiteY0" fmla="*/ 134798 h 169164"/>
              <a:gd name="connsiteX1" fmla="*/ 1067 w 110337"/>
              <a:gd name="connsiteY1" fmla="*/ 169164 h 169164"/>
              <a:gd name="connsiteX2" fmla="*/ 0 w 110337"/>
              <a:gd name="connsiteY2" fmla="*/ 169164 h 169164"/>
              <a:gd name="connsiteX3" fmla="*/ 55169 w 110337"/>
              <a:gd name="connsiteY3" fmla="*/ 0 h 169164"/>
              <a:gd name="connsiteX4" fmla="*/ 110337 w 110337"/>
              <a:gd name="connsiteY4" fmla="*/ 169164 h 169164"/>
              <a:gd name="connsiteX5" fmla="*/ 109271 w 110337"/>
              <a:gd name="connsiteY5" fmla="*/ 169164 h 16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37" h="169164">
                <a:moveTo>
                  <a:pt x="55169" y="134798"/>
                </a:moveTo>
                <a:lnTo>
                  <a:pt x="1067" y="169164"/>
                </a:lnTo>
                <a:lnTo>
                  <a:pt x="0" y="169164"/>
                </a:lnTo>
                <a:lnTo>
                  <a:pt x="55169" y="0"/>
                </a:lnTo>
                <a:lnTo>
                  <a:pt x="110337" y="169164"/>
                </a:lnTo>
                <a:lnTo>
                  <a:pt x="109271" y="169164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5900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73" name="任意多边形: 形状 157"/>
          <p:cNvSpPr/>
          <p:nvPr>
            <p:custDataLst>
              <p:tags r:id="rId19"/>
            </p:custDataLst>
          </p:nvPr>
        </p:nvSpPr>
        <p:spPr>
          <a:xfrm>
            <a:off x="3016087" y="3316836"/>
            <a:ext cx="56464" cy="76908"/>
          </a:xfrm>
          <a:custGeom>
            <a:avLst/>
            <a:gdLst>
              <a:gd name="connsiteX0" fmla="*/ 55169 w 110337"/>
              <a:gd name="connsiteY0" fmla="*/ 134798 h 169163"/>
              <a:gd name="connsiteX1" fmla="*/ 1067 w 110337"/>
              <a:gd name="connsiteY1" fmla="*/ 169164 h 169163"/>
              <a:gd name="connsiteX2" fmla="*/ 0 w 110337"/>
              <a:gd name="connsiteY2" fmla="*/ 169164 h 169163"/>
              <a:gd name="connsiteX3" fmla="*/ 55169 w 110337"/>
              <a:gd name="connsiteY3" fmla="*/ 0 h 169163"/>
              <a:gd name="connsiteX4" fmla="*/ 110337 w 110337"/>
              <a:gd name="connsiteY4" fmla="*/ 169164 h 169163"/>
              <a:gd name="connsiteX5" fmla="*/ 109271 w 110337"/>
              <a:gd name="connsiteY5" fmla="*/ 169164 h 16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37" h="169163">
                <a:moveTo>
                  <a:pt x="55169" y="134798"/>
                </a:moveTo>
                <a:lnTo>
                  <a:pt x="1067" y="169164"/>
                </a:lnTo>
                <a:lnTo>
                  <a:pt x="0" y="169164"/>
                </a:lnTo>
                <a:lnTo>
                  <a:pt x="55169" y="0"/>
                </a:lnTo>
                <a:lnTo>
                  <a:pt x="110337" y="169164"/>
                </a:lnTo>
                <a:lnTo>
                  <a:pt x="109271" y="169164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5900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74" name="任意多边形: 形状 157"/>
          <p:cNvSpPr/>
          <p:nvPr>
            <p:custDataLst>
              <p:tags r:id="rId20"/>
            </p:custDataLst>
          </p:nvPr>
        </p:nvSpPr>
        <p:spPr>
          <a:xfrm>
            <a:off x="2859026" y="3316836"/>
            <a:ext cx="56464" cy="76908"/>
          </a:xfrm>
          <a:custGeom>
            <a:avLst/>
            <a:gdLst>
              <a:gd name="connsiteX0" fmla="*/ 55169 w 110337"/>
              <a:gd name="connsiteY0" fmla="*/ 134798 h 169163"/>
              <a:gd name="connsiteX1" fmla="*/ 1067 w 110337"/>
              <a:gd name="connsiteY1" fmla="*/ 169164 h 169163"/>
              <a:gd name="connsiteX2" fmla="*/ 0 w 110337"/>
              <a:gd name="connsiteY2" fmla="*/ 169164 h 169163"/>
              <a:gd name="connsiteX3" fmla="*/ 55169 w 110337"/>
              <a:gd name="connsiteY3" fmla="*/ 0 h 169163"/>
              <a:gd name="connsiteX4" fmla="*/ 110337 w 110337"/>
              <a:gd name="connsiteY4" fmla="*/ 169164 h 169163"/>
              <a:gd name="connsiteX5" fmla="*/ 109271 w 110337"/>
              <a:gd name="connsiteY5" fmla="*/ 169164 h 16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37" h="169163">
                <a:moveTo>
                  <a:pt x="55169" y="134798"/>
                </a:moveTo>
                <a:lnTo>
                  <a:pt x="1067" y="169164"/>
                </a:lnTo>
                <a:lnTo>
                  <a:pt x="0" y="169164"/>
                </a:lnTo>
                <a:lnTo>
                  <a:pt x="55169" y="0"/>
                </a:lnTo>
                <a:lnTo>
                  <a:pt x="110337" y="169164"/>
                </a:lnTo>
                <a:lnTo>
                  <a:pt x="109271" y="169164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59000"/>
                </a:schemeClr>
              </a:gs>
              <a:gs pos="0">
                <a:schemeClr val="accent1">
                  <a:lumMod val="60000"/>
                  <a:lumOff val="40000"/>
                  <a:alpha val="60000"/>
                </a:schemeClr>
              </a:gs>
            </a:gsLst>
            <a:lin ang="540000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1"/>
            </p:custDataLst>
          </p:nvPr>
        </p:nvSpPr>
        <p:spPr>
          <a:xfrm>
            <a:off x="2628900" y="4580255"/>
            <a:ext cx="672465" cy="1052830"/>
          </a:xfrm>
          <a:prstGeom prst="rect">
            <a:avLst/>
          </a:prstGeom>
          <a:noFill/>
          <a:effectLst>
            <a:outerShdw blurRad="254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wrap="square" lIns="0" tIns="0" rIns="0" bIns="0" rtlCol="0" anchor="b" anchorCtr="0">
            <a:noAutofit/>
          </a:bodyPr>
          <a:lstStyle/>
          <a:p>
            <a:pPr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北大</a:t>
            </a:r>
            <a:r>
              <a:rPr lang="zh-CN" altLang="en-US" sz="1600" b="1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软件博士研发团队</a:t>
            </a:r>
            <a:r>
              <a:rPr lang="en-US" altLang="zh-CN" sz="1600" b="1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+</a:t>
            </a:r>
            <a:r>
              <a:rPr lang="zh-CN" altLang="en-US" sz="1600" b="1" dirty="0">
                <a:ln>
                  <a:noFill/>
                  <a:prstDash val="sysDot"/>
                </a:ln>
                <a:solidFill>
                  <a:schemeClr val="tx2"/>
                </a:solidFill>
                <a:latin typeface="+mn-ea"/>
                <a:cs typeface="+mn-ea"/>
              </a:rPr>
              <a:t>最强交付团队</a:t>
            </a:r>
            <a:endParaRPr lang="zh-CN" altLang="en-US" sz="1600" b="1" dirty="0">
              <a:ln>
                <a:noFill/>
                <a:prstDash val="sysDot"/>
              </a:ln>
              <a:solidFill>
                <a:schemeClr val="tx2"/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377190" y="153035"/>
            <a:ext cx="11596370" cy="5899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前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4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代技术ERP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龙头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平均市值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2447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亿美金，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AI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世代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ERP</a:t>
            </a:r>
            <a:r>
              <a:rPr lang="zh-CN" altLang="en-US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品牌龙头的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市值应更高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899795" y="5507762"/>
            <a:ext cx="10512000" cy="0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 flipV="1">
            <a:off x="2009688" y="4434570"/>
            <a:ext cx="0" cy="102768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99185" y="3601720"/>
            <a:ext cx="1952625" cy="271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1"/>
                </a:solidFill>
              </a:rPr>
              <a:t>C/SERP:SAP</a:t>
            </a:r>
            <a:endParaRPr lang="en-US" altLang="zh-CN" sz="2000" b="1" spc="1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1268095" y="3840480"/>
            <a:ext cx="1942465" cy="517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24</a:t>
            </a:r>
            <a:r>
              <a:rPr lang="zh-CN" altLang="en-US" sz="1400" dirty="0">
                <a:sym typeface="+mn-ea"/>
              </a:rPr>
              <a:t>年营收</a:t>
            </a:r>
            <a:r>
              <a:rPr lang="en-US" altLang="zh-CN" sz="1400" dirty="0">
                <a:sym typeface="+mn-ea"/>
              </a:rPr>
              <a:t>341.76</a:t>
            </a:r>
            <a:r>
              <a:rPr lang="zh-CN" altLang="en-US" sz="1400" dirty="0">
                <a:sym typeface="+mn-ea"/>
              </a:rPr>
              <a:t>亿欧元，市值</a:t>
            </a:r>
            <a:r>
              <a:rPr lang="en-US" altLang="zh-CN" sz="1400" dirty="0">
                <a:sym typeface="+mn-ea"/>
              </a:rPr>
              <a:t>3424</a:t>
            </a:r>
            <a:r>
              <a:rPr lang="zh-CN" altLang="en-US" sz="1400" dirty="0">
                <a:sym typeface="+mn-ea"/>
              </a:rPr>
              <a:t>亿美元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1536235" y="5691831"/>
            <a:ext cx="947051" cy="1960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00" dirty="0">
                <a:solidFill>
                  <a:schemeClr val="accent1"/>
                </a:solidFill>
              </a:rPr>
              <a:t>1972</a:t>
            </a:r>
            <a:endParaRPr lang="en-US" altLang="zh-CN" sz="1600" b="1" spc="100" dirty="0">
              <a:solidFill>
                <a:schemeClr val="accent1"/>
              </a:solidFill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 flipV="1">
            <a:off x="4121588" y="3858131"/>
            <a:ext cx="0" cy="1604196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3361055" y="3032125"/>
            <a:ext cx="2052320" cy="271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100" dirty="0">
                <a:solidFill>
                  <a:schemeClr val="accent2"/>
                </a:solidFill>
              </a:rPr>
              <a:t>B/SERP:Oracle</a:t>
            </a:r>
            <a:endParaRPr lang="en-US" sz="2000" b="1" spc="100" dirty="0">
              <a:solidFill>
                <a:schemeClr val="accent2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3470275" y="3280410"/>
            <a:ext cx="1943100" cy="517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24</a:t>
            </a:r>
            <a:r>
              <a:rPr lang="zh-CN" altLang="en-US" sz="1400" dirty="0">
                <a:sym typeface="+mn-ea"/>
              </a:rPr>
              <a:t>年营收</a:t>
            </a:r>
            <a:r>
              <a:rPr lang="en-US" altLang="zh-CN" sz="1400" dirty="0">
                <a:sym typeface="+mn-ea"/>
              </a:rPr>
              <a:t>529.61</a:t>
            </a:r>
            <a:r>
              <a:rPr lang="zh-CN" altLang="en-US" sz="1400" dirty="0">
                <a:sym typeface="+mn-ea"/>
              </a:rPr>
              <a:t>亿美元，市值</a:t>
            </a:r>
            <a:r>
              <a:rPr lang="en-US" altLang="zh-CN" sz="1400" dirty="0">
                <a:sym typeface="+mn-ea"/>
              </a:rPr>
              <a:t>4000</a:t>
            </a:r>
            <a:r>
              <a:rPr lang="zh-CN" altLang="en-US" sz="1400" dirty="0">
                <a:sym typeface="+mn-ea"/>
              </a:rPr>
              <a:t>亿美元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3648135" y="5691831"/>
            <a:ext cx="947051" cy="1960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00" dirty="0">
                <a:solidFill>
                  <a:schemeClr val="accent2"/>
                </a:solidFill>
              </a:rPr>
              <a:t>1977</a:t>
            </a:r>
            <a:endParaRPr lang="en-US" altLang="zh-CN" sz="1600" b="1" spc="100" dirty="0">
              <a:solidFill>
                <a:schemeClr val="accent2"/>
              </a:solidFill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 flipV="1">
            <a:off x="6229294" y="3162863"/>
            <a:ext cx="0" cy="2299198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1964020" y="5462094"/>
            <a:ext cx="90869" cy="908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4076386" y="5462094"/>
            <a:ext cx="90869" cy="908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6183627" y="5462094"/>
            <a:ext cx="90869" cy="908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4973320" y="2353310"/>
            <a:ext cx="2592705" cy="271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Saas ERP:SalesForce</a:t>
            </a:r>
            <a:endParaRPr lang="en-US" altLang="zh-CN" sz="2000" b="1" spc="1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5493385" y="2582545"/>
            <a:ext cx="1922780" cy="517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24</a:t>
            </a:r>
            <a:r>
              <a:rPr lang="zh-CN" altLang="en-US" sz="1400" dirty="0">
                <a:sym typeface="+mn-ea"/>
              </a:rPr>
              <a:t>年营收</a:t>
            </a:r>
            <a:r>
              <a:rPr lang="en-US" altLang="zh-CN" sz="1400" dirty="0">
                <a:sym typeface="+mn-ea"/>
              </a:rPr>
              <a:t>347.5</a:t>
            </a:r>
            <a:r>
              <a:rPr lang="zh-CN" altLang="en-US" sz="1400" dirty="0">
                <a:sym typeface="+mn-ea"/>
              </a:rPr>
              <a:t>亿美元，市值约为</a:t>
            </a:r>
            <a:r>
              <a:rPr lang="en-US" altLang="zh-CN" sz="1400" dirty="0">
                <a:sym typeface="+mn-ea"/>
              </a:rPr>
              <a:t>2799</a:t>
            </a:r>
            <a:r>
              <a:rPr lang="zh-CN" altLang="en-US" sz="1400" dirty="0">
                <a:sym typeface="+mn-ea"/>
              </a:rPr>
              <a:t>亿美元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755375" y="5691831"/>
            <a:ext cx="946907" cy="1961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00" dirty="0">
                <a:solidFill>
                  <a:schemeClr val="accent1">
                    <a:lumMod val="75000"/>
                  </a:schemeClr>
                </a:solidFill>
              </a:rPr>
              <a:t>1999</a:t>
            </a:r>
            <a:endParaRPr lang="en-US" altLang="zh-CN" sz="1600" b="1" spc="1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直接连接符 46"/>
          <p:cNvCxnSpPr/>
          <p:nvPr>
            <p:custDataLst>
              <p:tags r:id="rId18"/>
            </p:custDataLst>
          </p:nvPr>
        </p:nvCxnSpPr>
        <p:spPr>
          <a:xfrm flipV="1">
            <a:off x="8308919" y="2651688"/>
            <a:ext cx="0" cy="28800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>
            <p:custDataLst>
              <p:tags r:id="rId19"/>
            </p:custDataLst>
          </p:nvPr>
        </p:nvSpPr>
        <p:spPr>
          <a:xfrm>
            <a:off x="8263252" y="5503369"/>
            <a:ext cx="90869" cy="908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20"/>
            </p:custDataLst>
          </p:nvPr>
        </p:nvSpPr>
        <p:spPr>
          <a:xfrm>
            <a:off x="7263765" y="1842135"/>
            <a:ext cx="2339340" cy="271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APP ERP:Workday</a:t>
            </a:r>
            <a:endParaRPr lang="en-US" altLang="zh-CN" sz="2000" b="1" spc="100" dirty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1"/>
            </p:custDataLst>
          </p:nvPr>
        </p:nvSpPr>
        <p:spPr>
          <a:xfrm>
            <a:off x="7657465" y="2068195"/>
            <a:ext cx="1709420" cy="517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24</a:t>
            </a:r>
            <a:r>
              <a:rPr lang="zh-CN" altLang="en-US" sz="1400" dirty="0">
                <a:sym typeface="+mn-ea"/>
              </a:rPr>
              <a:t>年营收</a:t>
            </a:r>
            <a:r>
              <a:rPr lang="en-US" altLang="zh-CN" sz="1400" dirty="0">
                <a:sym typeface="+mn-ea"/>
              </a:rPr>
              <a:t>73</a:t>
            </a:r>
            <a:r>
              <a:rPr lang="zh-CN" altLang="en-US" sz="1400" dirty="0">
                <a:sym typeface="+mn-ea"/>
              </a:rPr>
              <a:t>亿美元，市值约为</a:t>
            </a:r>
            <a:r>
              <a:rPr lang="en-US" altLang="zh-CN" sz="1400" dirty="0">
                <a:sym typeface="+mn-ea"/>
              </a:rPr>
              <a:t>766</a:t>
            </a:r>
            <a:r>
              <a:rPr lang="zh-CN" altLang="en-US" sz="1400" dirty="0">
                <a:sym typeface="+mn-ea"/>
              </a:rPr>
              <a:t>亿美元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2"/>
            </p:custDataLst>
          </p:nvPr>
        </p:nvSpPr>
        <p:spPr>
          <a:xfrm>
            <a:off x="7862305" y="5691831"/>
            <a:ext cx="946907" cy="1961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00" dirty="0">
                <a:solidFill>
                  <a:schemeClr val="accent2">
                    <a:lumMod val="75000"/>
                  </a:schemeClr>
                </a:solidFill>
              </a:rPr>
              <a:t>2005</a:t>
            </a:r>
            <a:endParaRPr lang="en-US" altLang="zh-CN" sz="1600" b="1" spc="1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2" name="直接连接符 51"/>
          <p:cNvCxnSpPr/>
          <p:nvPr>
            <p:custDataLst>
              <p:tags r:id="rId23"/>
            </p:custDataLst>
          </p:nvPr>
        </p:nvCxnSpPr>
        <p:spPr>
          <a:xfrm flipV="1">
            <a:off x="10321869" y="2160833"/>
            <a:ext cx="0" cy="33840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>
            <p:custDataLst>
              <p:tags r:id="rId24"/>
            </p:custDataLst>
          </p:nvPr>
        </p:nvSpPr>
        <p:spPr>
          <a:xfrm>
            <a:off x="10266677" y="5468444"/>
            <a:ext cx="90869" cy="908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5"/>
            </p:custDataLst>
          </p:nvPr>
        </p:nvSpPr>
        <p:spPr>
          <a:xfrm>
            <a:off x="9545320" y="1435735"/>
            <a:ext cx="2002790" cy="517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2.5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千亿美元市值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新品牌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由谁掌握</a:t>
            </a:r>
            <a:endParaRPr lang="zh-CN" altLang="en-US" dirty="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6"/>
            </p:custDataLst>
          </p:nvPr>
        </p:nvSpPr>
        <p:spPr>
          <a:xfrm>
            <a:off x="9603105" y="1164590"/>
            <a:ext cx="1708150" cy="271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1"/>
                </a:solidFill>
              </a:rPr>
              <a:t>AI ERP</a:t>
            </a:r>
            <a:endParaRPr 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9852395" y="5688656"/>
            <a:ext cx="946907" cy="1961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00" dirty="0">
                <a:solidFill>
                  <a:schemeClr val="accent1"/>
                </a:solidFill>
              </a:rPr>
              <a:t>2013</a:t>
            </a:r>
            <a:endParaRPr lang="en-US" altLang="zh-CN" sz="1600" b="1" spc="100" dirty="0">
              <a:solidFill>
                <a:schemeClr val="accent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2945" y="992505"/>
            <a:ext cx="3892550" cy="1168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7220" y="219138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solidFill>
                  <a:srgbClr val="FF0000"/>
                </a:solidFill>
              </a:rPr>
              <a:t>6</a:t>
            </a:r>
            <a:r>
              <a:rPr lang="zh-CN" altLang="en-US" sz="1000" b="1">
                <a:solidFill>
                  <a:srgbClr val="FF0000"/>
                </a:solidFill>
              </a:rPr>
              <a:t>月初红衫资本投资</a:t>
            </a:r>
            <a:r>
              <a:rPr lang="en-US" altLang="zh-CN" sz="1000" b="1">
                <a:solidFill>
                  <a:srgbClr val="FF0000"/>
                </a:solidFill>
              </a:rPr>
              <a:t>Rillet</a:t>
            </a:r>
            <a:r>
              <a:rPr lang="zh-CN" altLang="en-US" sz="1000" b="1">
                <a:solidFill>
                  <a:srgbClr val="FF0000"/>
                </a:solidFill>
              </a:rPr>
              <a:t>（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金融行业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AI native ERP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）</a:t>
            </a:r>
            <a:r>
              <a:rPr lang="en-US" altLang="zh-CN" sz="1000" b="1">
                <a:solidFill>
                  <a:srgbClr val="FF0000"/>
                </a:solidFill>
              </a:rPr>
              <a:t> 2500</a:t>
            </a:r>
            <a:r>
              <a:rPr lang="zh-CN" altLang="en-US" sz="1000" b="1">
                <a:solidFill>
                  <a:srgbClr val="FF0000"/>
                </a:solidFill>
              </a:rPr>
              <a:t>万美金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</p:spTree>
    <p:custDataLst>
      <p:tags r:id="rId2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366395" y="274320"/>
            <a:ext cx="11697970" cy="46164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解决传统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ERP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根本性痛点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：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月结最忙最乱，平时缺数据，日常运营绩效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不明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5" name="文本框 44" descr="7b0a202020202262756c6c6574223a20227b5c2263617465676f727949645c223a5c225c222c5c2274656d706c61746549645c223a32303233313633347d220a7d0a"/>
          <p:cNvSpPr txBox="1"/>
          <p:nvPr>
            <p:custDataLst>
              <p:tags r:id="rId2"/>
            </p:custDataLst>
          </p:nvPr>
        </p:nvSpPr>
        <p:spPr>
          <a:xfrm>
            <a:off x="457835" y="965200"/>
            <a:ext cx="5709920" cy="194627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传统</a:t>
            </a: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 ERP 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系统的根本性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痛点：</a:t>
            </a:r>
            <a:endParaRPr lang="zh-CN" altLang="en-US" sz="1600" b="1" dirty="0">
              <a:solidFill>
                <a:schemeClr val="tx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企业用户日常</a:t>
            </a:r>
            <a:r>
              <a:rPr lang="zh-CN" altLang="en-US" sz="1200" dirty="0">
                <a:sym typeface="+mn-ea"/>
              </a:rPr>
              <a:t>没完成的工作</a:t>
            </a:r>
            <a:r>
              <a:rPr lang="zh-CN" altLang="en-US" sz="1200" dirty="0">
                <a:sym typeface="+mn-ea"/>
              </a:rPr>
              <a:t>积压到月结期间大量补单</a:t>
            </a:r>
            <a:r>
              <a:rPr lang="zh-CN" altLang="en-US" sz="1200" dirty="0"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altLang="zh-CN" sz="1200" dirty="0">
                <a:sym typeface="+mn-ea"/>
              </a:rPr>
              <a:t> </a:t>
            </a:r>
            <a:r>
              <a:rPr lang="zh-CN" altLang="en-US" sz="1200" dirty="0">
                <a:sym typeface="+mn-ea"/>
              </a:rPr>
              <a:t>每月一次月结后才能出具经营</a:t>
            </a:r>
            <a:r>
              <a:rPr lang="zh-CN" altLang="en-US" sz="1200" dirty="0">
                <a:sym typeface="+mn-ea"/>
              </a:rPr>
              <a:t>分析报表，</a:t>
            </a:r>
            <a:r>
              <a:rPr lang="en-US" altLang="zh-CN" sz="1200" dirty="0">
                <a:sym typeface="+mn-ea"/>
              </a:rPr>
              <a:t>1</a:t>
            </a:r>
            <a:r>
              <a:rPr lang="zh-CN" altLang="en-US" sz="1200" dirty="0">
                <a:sym typeface="+mn-ea"/>
              </a:rPr>
              <a:t>年只能出具</a:t>
            </a:r>
            <a:r>
              <a:rPr lang="en-US" altLang="zh-CN" sz="1200" dirty="0">
                <a:sym typeface="+mn-ea"/>
              </a:rPr>
              <a:t>12</a:t>
            </a:r>
            <a:r>
              <a:rPr lang="zh-CN" altLang="en-US" sz="1200" dirty="0">
                <a:sym typeface="+mn-ea"/>
              </a:rPr>
              <a:t>次</a:t>
            </a:r>
            <a:r>
              <a:rPr lang="zh-CN" altLang="en-US" sz="1200" dirty="0">
                <a:sym typeface="+mn-ea"/>
              </a:rPr>
              <a:t>报表；</a:t>
            </a:r>
            <a:endParaRPr lang="zh-CN" altLang="en-US" sz="1200" dirty="0">
              <a:sym typeface="+mn-ea"/>
            </a:endParaRPr>
          </a:p>
          <a:p>
            <a:pPr indent="0" fontAlgn="auto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altLang="zh-CN" sz="1200" dirty="0">
                <a:sym typeface="+mn-ea"/>
              </a:rPr>
              <a:t> </a:t>
            </a:r>
            <a:r>
              <a:rPr lang="zh-CN" altLang="en-US" sz="1200" dirty="0">
                <a:sym typeface="+mn-ea"/>
              </a:rPr>
              <a:t>企业所有者和管理者为应对日益激烈的市场竞争，急迫需要新</a:t>
            </a:r>
            <a:r>
              <a:rPr lang="en-US" altLang="zh-CN" sz="1200" dirty="0">
                <a:sym typeface="+mn-ea"/>
              </a:rPr>
              <a:t>ERP</a:t>
            </a:r>
            <a:r>
              <a:rPr lang="zh-CN" altLang="en-US" sz="1200" dirty="0">
                <a:sym typeface="+mn-ea"/>
              </a:rPr>
              <a:t>可以出具更短周期的报表，最好就是</a:t>
            </a:r>
            <a:r>
              <a:rPr lang="zh-CN" altLang="en-US" sz="1200" dirty="0">
                <a:sym typeface="+mn-ea"/>
              </a:rPr>
              <a:t>日报表。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endParaRPr lang="zh-CN" altLang="en-US" sz="12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10000" y="3187065"/>
            <a:ext cx="788606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森储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原生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解决方案：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不是在现有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ERP 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系统上简单地添加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AI 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功能，而是从头开始构建了一个完全以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AI 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为核心的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ym typeface="+mn-ea"/>
              </a:rPr>
              <a:t>，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实现：业务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模型快速搭建、任务执行模拟；机器学习自动适应业务变化，大大提高系统的灵活性；生成式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，给用户提供实时洞察和趋势预测；能够识别数据中的异常模式，主动发现可能的问题、自动化数据处理和智能验证，</a:t>
            </a:r>
            <a:r>
              <a:rPr lang="zh-CN" altLang="en-US" sz="1200" spc="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实现自动日结，彻底改变</a:t>
            </a:r>
            <a:r>
              <a:rPr lang="en-US" altLang="zh-CN" sz="1200" spc="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200" spc="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只能月结的根本性问题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森储成本智能体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Cost Agent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，能够理解来自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等不同系统的原始数据的含义和上下文，用户通过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对话时交互，即可查找成本失控点，提供成本改进建议，督办成本管控措施执行。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森储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AIERP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及其成本</a:t>
            </a:r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已经在邵阳纺机、新昌电工、中国一拖、盛泰智造等各行业企业中落地应用并取得非凡效益。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60" y="946150"/>
            <a:ext cx="4518025" cy="2075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45" y="3310255"/>
            <a:ext cx="3460115" cy="31064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6470" y="102305"/>
            <a:ext cx="10969200" cy="705600"/>
          </a:xfrm>
        </p:spPr>
        <p:txBody>
          <a:bodyPr>
            <a:normAutofit fontScale="90000"/>
          </a:bodyPr>
          <a:p>
            <a:r>
              <a:rPr lang="zh-CN" altLang="en-US" sz="20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森储</a:t>
            </a:r>
            <a:r>
              <a:rPr lang="en-US" altLang="zh-CN" sz="20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AIERP</a:t>
            </a:r>
            <a:r>
              <a:rPr sz="20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实践：</a:t>
            </a:r>
            <a:r>
              <a:rPr sz="2000">
                <a:solidFill>
                  <a:srgbClr val="FF0000"/>
                </a:solidFill>
              </a:rPr>
              <a:t>强化</a:t>
            </a:r>
            <a:r>
              <a:rPr lang="en-US" altLang="zh-CN" sz="2000">
                <a:solidFill>
                  <a:srgbClr val="FF0000"/>
                </a:solidFill>
              </a:rPr>
              <a:t>AI</a:t>
            </a:r>
            <a:r>
              <a:rPr sz="2000">
                <a:solidFill>
                  <a:srgbClr val="FF0000"/>
                </a:solidFill>
              </a:rPr>
              <a:t>自动集成</a:t>
            </a:r>
            <a:r>
              <a:rPr lang="en-US" altLang="zh-CN" sz="2000">
                <a:solidFill>
                  <a:srgbClr val="FF0000"/>
                </a:solidFill>
              </a:rPr>
              <a:t>CRM</a:t>
            </a:r>
            <a:r>
              <a:rPr sz="2000">
                <a:solidFill>
                  <a:srgbClr val="FF0000"/>
                </a:solidFill>
              </a:rPr>
              <a:t>业务与财务</a:t>
            </a:r>
            <a:r>
              <a:rPr lang="en-US" altLang="zh-CN" sz="2000">
                <a:solidFill>
                  <a:srgbClr val="FF0000"/>
                </a:solidFill>
              </a:rPr>
              <a:t>ERP</a:t>
            </a:r>
            <a:r>
              <a:rPr sz="2000">
                <a:solidFill>
                  <a:srgbClr val="FF0000"/>
                </a:solidFill>
              </a:rPr>
              <a:t>的一体化</a:t>
            </a:r>
            <a:r>
              <a:rPr sz="2000"/>
              <a:t>：</a:t>
            </a:r>
            <a:r>
              <a:rPr lang="zh-CN" altLang="en-US" sz="2000"/>
              <a:t>中国一拖经销商手机下单后，</a:t>
            </a:r>
            <a:r>
              <a:rPr lang="en-US" altLang="zh-CN" sz="2000">
                <a:solidFill>
                  <a:srgbClr val="FF0000"/>
                </a:solidFill>
              </a:rPr>
              <a:t>ERP AI</a:t>
            </a:r>
            <a:r>
              <a:rPr sz="2000">
                <a:solidFill>
                  <a:srgbClr val="FF0000"/>
                </a:solidFill>
              </a:rPr>
              <a:t>助手自动</a:t>
            </a:r>
            <a:r>
              <a:rPr sz="2000"/>
              <a:t>根据产品的基配、选配参数</a:t>
            </a:r>
            <a:r>
              <a:rPr sz="2000">
                <a:solidFill>
                  <a:srgbClr val="FF0000"/>
                </a:solidFill>
              </a:rPr>
              <a:t>计算价格，并自动开具发票</a:t>
            </a:r>
            <a:r>
              <a:rPr sz="2000"/>
              <a:t>，避免销售人员日常报价不及时，避免财务将开票工作积压到月底，为每日结账并出具报表提供了</a:t>
            </a:r>
            <a:r>
              <a:rPr sz="2000"/>
              <a:t>条件。</a:t>
            </a:r>
            <a:endParaRPr sz="2000"/>
          </a:p>
        </p:txBody>
      </p:sp>
      <p:pic>
        <p:nvPicPr>
          <p:cNvPr id="1874895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1650365"/>
            <a:ext cx="6062345" cy="3557270"/>
          </a:xfrm>
          <a:prstGeom prst="rect">
            <a:avLst/>
          </a:prstGeom>
        </p:spPr>
      </p:pic>
      <p:pic>
        <p:nvPicPr>
          <p:cNvPr id="72776998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5" y="1917700"/>
            <a:ext cx="4681220" cy="2418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/>
        </p:nvSpPr>
        <p:spPr bwMode="auto">
          <a:xfrm>
            <a:off x="486410" y="0"/>
            <a:ext cx="11522075" cy="8502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森储</a:t>
            </a:r>
            <a:r>
              <a:rPr lang="en-US" altLang="zh-CN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AIERP</a:t>
            </a:r>
            <a:r>
              <a:rPr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实践：</a:t>
            </a:r>
            <a:r>
              <a:rPr b="1">
                <a:solidFill>
                  <a:srgbClr val="FF0000"/>
                </a:solidFill>
                <a:sym typeface="+mn-ea"/>
              </a:rPr>
              <a:t>强化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AI</a:t>
            </a:r>
            <a:r>
              <a:rPr b="1">
                <a:solidFill>
                  <a:srgbClr val="FF0000"/>
                </a:solidFill>
                <a:sym typeface="+mn-ea"/>
              </a:rPr>
              <a:t>自动集成</a:t>
            </a:r>
            <a:r>
              <a:rPr lang="zh-CN" b="1">
                <a:solidFill>
                  <a:srgbClr val="FF0000"/>
                </a:solidFill>
                <a:sym typeface="+mn-ea"/>
              </a:rPr>
              <a:t>异构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ERP</a:t>
            </a:r>
            <a:r>
              <a:rPr b="1">
                <a:solidFill>
                  <a:srgbClr val="FF0000"/>
                </a:solidFill>
                <a:sym typeface="+mn-ea"/>
              </a:rPr>
              <a:t>业务与财务</a:t>
            </a:r>
            <a:r>
              <a:rPr lang="en-US" b="1">
                <a:solidFill>
                  <a:srgbClr val="FF0000"/>
                </a:solidFill>
                <a:sym typeface="+mn-ea"/>
              </a:rPr>
              <a:t>ERP</a:t>
            </a:r>
            <a:r>
              <a:rPr b="1">
                <a:solidFill>
                  <a:srgbClr val="FF0000"/>
                </a:solidFill>
                <a:sym typeface="+mn-ea"/>
              </a:rPr>
              <a:t>的一体化</a:t>
            </a:r>
            <a:r>
              <a:rPr b="1">
                <a:sym typeface="+mn-ea"/>
              </a:rPr>
              <a:t>：</a:t>
            </a:r>
            <a:r>
              <a:rPr lang="zh-CN" altLang="en-US" b="1" spc="30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-丹尼斯百货集团项目</a:t>
            </a:r>
            <a:r>
              <a:rPr lang="zh-CN" altLang="en-US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利用</a:t>
            </a:r>
            <a:r>
              <a:rPr lang="en-US" altLang="zh-CN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ERP</a:t>
            </a:r>
            <a:r>
              <a:rPr lang="zh-CN" altLang="en-US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AI</a:t>
            </a:r>
            <a:r>
              <a:rPr lang="zh-CN" altLang="en-US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助手</a:t>
            </a:r>
            <a:r>
              <a:rPr lang="zh-CN" altLang="en-US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每日自动处理</a:t>
            </a:r>
            <a:r>
              <a:rPr lang="zh-CN" altLang="en-US" b="1" spc="30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百货业务系统和</a:t>
            </a:r>
            <a:r>
              <a:rPr lang="zh-CN" altLang="en-US" b="1" spc="30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SAP</a:t>
            </a:r>
            <a:r>
              <a:rPr lang="zh-CN" altLang="en-US" b="1" spc="30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财务系统</a:t>
            </a:r>
            <a:r>
              <a:rPr lang="zh-CN" altLang="en-US" b="1" spc="30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</a:t>
            </a:r>
            <a:r>
              <a:rPr lang="zh-CN" altLang="en-US" b="1" spc="30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对账数据</a:t>
            </a: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，将丹尼斯百货的月结缩短到</a:t>
            </a: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半月结，提高了对厂商的考核频率和</a:t>
            </a: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经营绩效</a:t>
            </a:r>
            <a:endParaRPr lang="zh-CN" altLang="en-US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12490" y="850900"/>
            <a:ext cx="5110480" cy="408876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百货半月结分析报表</a:t>
            </a:r>
            <a:endParaRPr lang="en-US" altLang="zh-C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实现查询百货厂商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半月结，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上半月及下半月的销售金额，应付金额，实付金额，应收费用（当期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前期），实收现金及帐扣，汇总后得出应付未付金额及应收未收费用，同时实时展示应付实付，应收实收会计凭证。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集团资金日报表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日计划、日结算，提高了资金利用效益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452245" y="2246630"/>
            <a:ext cx="8448040" cy="90360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452503" y="3921873"/>
            <a:ext cx="8447415" cy="26161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72770" y="2049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7975" y="-125730"/>
            <a:ext cx="113868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森储</a:t>
            </a:r>
            <a:r>
              <a:rPr lang="en-US" altLang="zh-CN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AIERP</a:t>
            </a:r>
            <a:r>
              <a:rPr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实践：</a:t>
            </a:r>
            <a:r>
              <a:rPr b="1">
                <a:solidFill>
                  <a:srgbClr val="FF0000"/>
                </a:solidFill>
                <a:sym typeface="+mn-ea"/>
              </a:rPr>
              <a:t>强化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AI</a:t>
            </a:r>
            <a:r>
              <a:rPr b="1">
                <a:solidFill>
                  <a:srgbClr val="FF0000"/>
                </a:solidFill>
                <a:sym typeface="+mn-ea"/>
              </a:rPr>
              <a:t>自动集成</a:t>
            </a:r>
            <a:r>
              <a:rPr lang="en-US" b="1">
                <a:solidFill>
                  <a:srgbClr val="FF0000"/>
                </a:solidFill>
                <a:sym typeface="+mn-ea"/>
              </a:rPr>
              <a:t>MES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生产</a:t>
            </a:r>
            <a:r>
              <a:rPr b="1">
                <a:solidFill>
                  <a:srgbClr val="FF0000"/>
                </a:solidFill>
                <a:sym typeface="+mn-ea"/>
              </a:rPr>
              <a:t>业务与财务</a:t>
            </a:r>
            <a:r>
              <a:rPr lang="en-US" b="1">
                <a:solidFill>
                  <a:srgbClr val="FF0000"/>
                </a:solidFill>
                <a:sym typeface="+mn-ea"/>
              </a:rPr>
              <a:t>ERP</a:t>
            </a:r>
            <a:r>
              <a:rPr b="1">
                <a:solidFill>
                  <a:srgbClr val="FF0000"/>
                </a:solidFill>
                <a:sym typeface="+mn-ea"/>
              </a:rPr>
              <a:t>的一体化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：邵阳纺机项目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ERP AI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实现每日对产品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成本进行自动核价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，并进行实际生产与核价方案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的差异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" y="1029335"/>
            <a:ext cx="109950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每日自动对产品、半成品的成本进行核价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指导生产和外协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的运行，成为企业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控制成本、保证盈利、执行成本考核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的重要依据。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1631315"/>
            <a:ext cx="9958070" cy="4277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70" y="4618355"/>
            <a:ext cx="5448300" cy="1238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64420" y="4628515"/>
            <a:ext cx="615950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440" y="-173355"/>
            <a:ext cx="119735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森储</a:t>
            </a:r>
            <a:r>
              <a:rPr lang="en-US" altLang="zh-CN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AIERP</a:t>
            </a:r>
            <a:r>
              <a:rPr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实践：</a:t>
            </a:r>
            <a:r>
              <a:rPr b="1">
                <a:solidFill>
                  <a:srgbClr val="FF0000"/>
                </a:solidFill>
                <a:sym typeface="+mn-ea"/>
              </a:rPr>
              <a:t>强化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AI</a:t>
            </a:r>
            <a:r>
              <a:rPr b="1">
                <a:solidFill>
                  <a:srgbClr val="FF0000"/>
                </a:solidFill>
                <a:sym typeface="+mn-ea"/>
              </a:rPr>
              <a:t>财务</a:t>
            </a:r>
            <a:r>
              <a:rPr lang="zh-CN" b="1">
                <a:solidFill>
                  <a:srgbClr val="FF0000"/>
                </a:solidFill>
                <a:sym typeface="+mn-ea"/>
              </a:rPr>
              <a:t>数据的可预测性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丹尼斯项目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ERP AI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</a:t>
            </a:r>
            <a:r>
              <a:rPr lang="zh-CN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基于历史数据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预测</a:t>
            </a:r>
            <a:r>
              <a:rPr lang="zh-CN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未来</a:t>
            </a:r>
            <a:r>
              <a:rPr lang="en-US" altLang="zh-CN" sz="1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每日的业绩和毛利及其他收入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830" y="1578610"/>
            <a:ext cx="6375400" cy="257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5" y="4153535"/>
            <a:ext cx="477520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63245" y="320040"/>
            <a:ext cx="10310495" cy="46164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森储AI原生ERP，实时数据、自动日结、智能</a:t>
            </a:r>
            <a:r>
              <a:rPr lang="en-US" altLang="zh-CN" sz="2300" b="1" spc="30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执行</a:t>
            </a:r>
            <a:endParaRPr lang="en-US" altLang="zh-CN" sz="2300" b="1" spc="300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978535"/>
            <a:ext cx="10993120" cy="50196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2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611083984375,&quot;left&quot;:70.85,&quot;top&quot;:84.06944580078125,&quot;width&quot;:704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3_1"/>
  <p:tag name="KSO_WM_TEMPLATE_CATEGORY" val="diagram"/>
  <p:tag name="KSO_WM_TEMPLATE_INDEX" val="20236927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9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3_1"/>
  <p:tag name="KSO_WM_TEMPLATE_CATEGORY" val="diagram"/>
  <p:tag name="KSO_WM_TEMPLATE_INDEX" val="20236927"/>
  <p:tag name="KSO_WM_UNIT_LAYERLEVEL" val="1_1_1"/>
  <p:tag name="KSO_WM_TAG_VERSION" val="3.0"/>
  <p:tag name="KSO_WM_UNIT_SUBTYPE" val="a"/>
  <p:tag name="KSO_WM_UNIT_NOCLEAR" val="0"/>
  <p:tag name="KSO_WM_UNIT_VALUE" val="24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3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611083984375,&quot;left&quot;:70.85,&quot;top&quot;:84.06944580078125,&quot;width&quot;:70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3_1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2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611083984375,&quot;left&quot;:70.85,&quot;top&quot;:84.06944580078125,&quot;width&quot;:704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3_1"/>
  <p:tag name="KSO_WM_TEMPLATE_CATEGORY" val="diagram"/>
  <p:tag name="KSO_WM_TEMPLATE_INDEX" val="20236927"/>
  <p:tag name="KSO_WM_UNIT_LAYERLEVEL" val="1_1_1"/>
  <p:tag name="KSO_WM_TAG_VERSION" val="3.0"/>
  <p:tag name="KSO_WM_UNIT_SUBTYPE" val="a"/>
  <p:tag name="KSO_WM_UNIT_NOCLEAR" val="0"/>
  <p:tag name="KSO_WM_UNIT_VALUE" val="24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3_1"/>
  <p:tag name="KSO_WM_TEMPLATE_CATEGORY" val="diagram"/>
  <p:tag name="KSO_WM_TEMPLATE_INDEX" val="20236927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9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3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611083984375,&quot;left&quot;:70.85,&quot;top&quot;:84.06944580078125,&quot;width&quot;:70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,&quot;70&quot;:[3327915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73.75,&quot;left&quot;:28.85,&quot;top&quot;:20.15,&quot;width&quot;:921.1}"/>
</p:tagLst>
</file>

<file path=ppt/tags/tag111.xml><?xml version="1.0" encoding="utf-8"?>
<p:tagLst xmlns:p="http://schemas.openxmlformats.org/presentationml/2006/main">
  <p:tag name="KSO_WM_UNIT_TEXT_PART_ID_V2" val="c-1-1"/>
  <p:tag name="KSO_WM_UNIT_ADJUSTLAYOUT_ID" val="45"/>
  <p:tag name="KSO_WM_UNIT_COLOR_SCHEME_SHAPE_ID" val="45"/>
  <p:tag name="KSO_WM_UNIT_COLOR_SCHEME_PARENT_PAGE" val="0_3"/>
  <p:tag name="KSO_WM_UNIT_DIAGRAM_MODELTYPE" val="stripeEnum"/>
  <p:tag name="KSO_WM_UNIT_ISCONTENTSTITLE" val="0"/>
  <p:tag name="KSO_WM_UNIT_PRESET_TEXT" val="单击添加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6512_3*l_h_a*1_1_1"/>
  <p:tag name="KSO_WM_TEMPLATE_CATEGORY" val="diagram"/>
  <p:tag name="KSO_WM_TEMPLATE_INDEX" val="201965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DIAGRAM_VIRTUALLY_FRAME" val="{&quot;height&quot;:166.3,&quot;left&quot;:28.45,&quot;top&quot;:62.95,&quot;width&quot;:468.82496062992124}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UNIT_TEXT_FILL_FORE_SCHEMECOLOR_INDEX" val="14"/>
  <p:tag name="KSO_WM_UNIT_TEXT_FILL_TYPE" val="1"/>
  <p:tag name="KSO_WM_DIAGRAM_VIRTUALLY_FRAME" val="{&quot;height&quot;:73.75,&quot;left&quot;:10.8,&quot;top&quot;:20.15,&quot;width&quot;:898.25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50,&quot;left&quot;:10.8,&quot;top&quot;:15.2,&quot;width&quot;:898.25}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113.2,&quot;left&quot;:10.8,&quot;top&quot;:16.35,&quot;width&quot;:898.25}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50,&quot;left&quot;:10.8,&quot;top&quot;:16.65,&quot;width&quot;:898.2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3"/>
  <p:tag name="KSO_WM_TEMPLATE_CATEGORY" val="diagram"/>
  <p:tag name="KSO_WM_TEMPLATE_INDEX" val="20235024"/>
  <p:tag name="KSO_WM_UNIT_LAYERLEVEL" val="1_1_1"/>
  <p:tag name="KSO_WM_TAG_VERSION" val="3.0"/>
  <p:tag name="KSO_WM_BEAUTIFY_FLAG" val="#wm#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499999761581421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4"/>
  <p:tag name="KSO_WM_TEMPLATE_CATEGORY" val="diagram"/>
  <p:tag name="KSO_WM_TEMPLATE_INDEX" val="20235024"/>
  <p:tag name="KSO_WM_UNIT_LAYERLEVEL" val="1_1_1"/>
  <p:tag name="KSO_WM_TAG_VERSION" val="3.0"/>
  <p:tag name="KSO_WM_BEAUTIFY_FLAG" val="#wm#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6499999761581421},{&quot;brightness&quot;:0,&quot;colorType&quot;:1,&quot;foreColorIndex&quot;:5,&quot;pos&quot;:0.1199999973177909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5024_2*n_h_a*1_1_1"/>
  <p:tag name="KSO_WM_TEMPLATE_CATEGORY" val="diagram"/>
  <p:tag name="KSO_WM_TEMPLATE_INDEX" val="202350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项标题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h_i*1_2_1_2"/>
  <p:tag name="KSO_WM_TEMPLATE_CATEGORY" val="diagram"/>
  <p:tag name="KSO_WM_TEMPLATE_INDEX" val="20235024"/>
  <p:tag name="KSO_WM_UNIT_LAYERLEVEL" val="1_1_1_1"/>
  <p:tag name="KSO_WM_TAG_VERSION" val="3.0"/>
  <p:tag name="KSO_WM_BEAUTIFY_FLAG" val="#wm#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gradient&quot;:[{&quot;brightness&quot;:0,&quot;colorType&quot;:1,&quot;foreColorIndex&quot;:5,&quot;pos&quot;:0.1899999976158142,&quot;transparency&quot;:0.699999988079071},{&quot;brightness&quot;:0,&quot;colorType&quot;:1,&quot;foreColorIndex&quot;:5,&quot;pos&quot;:0.550000011920929,&quot;transparency&quot;:0.8999999761581421},{&quot;brightness&quot;:0,&quot;colorType&quot;:1,&quot;foreColorIndex&quot;:5,&quot;pos&quot;:0.9599999785423279,&quot;transparency&quot;:1}],&quot;type&quot;:3},&quot;glow&quot;:{&quot;colorType&quot;:0},&quot;line&quot;:{&quot;gradient&quot;:[{&quot;brightness&quot;:0,&quot;colorType&quot;:1,&quot;foreColorIndex&quot;:5,&quot;pos&quot;:0.019999999552965164,&quot;transparency&quot;:1},{&quot;brightness&quot;:0,&quot;colorType&quot;:1,&quot;foreColorIndex&quot;:5,&quot;pos&quot;:1,&quot;transparency&quot;:0.6000000238418579}],&quot;type&quot;:2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h_i*1_2_3_2"/>
  <p:tag name="KSO_WM_TEMPLATE_CATEGORY" val="diagram"/>
  <p:tag name="KSO_WM_TEMPLATE_INDEX" val="20235024"/>
  <p:tag name="KSO_WM_UNIT_LAYERLEVEL" val="1_1_1_1"/>
  <p:tag name="KSO_WM_TAG_VERSION" val="3.0"/>
  <p:tag name="KSO_WM_BEAUTIFY_FLAG" val="#wm#"/>
  <p:tag name="KSO_WM_UNIT_TYPE" val="n_h_h_i"/>
  <p:tag name="KSO_WM_UNIT_INDEX" val="1_2_3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gradient&quot;:[{&quot;brightness&quot;:0,&quot;colorType&quot;:1,&quot;foreColorIndex&quot;:5,&quot;pos&quot;:0.1899999976158142,&quot;transparency&quot;:0.699999988079071},{&quot;brightness&quot;:0,&quot;colorType&quot;:1,&quot;foreColorIndex&quot;:5,&quot;pos&quot;:0.550000011920929,&quot;transparency&quot;:0.8999999761581421},{&quot;brightness&quot;:0,&quot;colorType&quot;:1,&quot;foreColorIndex&quot;:5,&quot;pos&quot;:0.9599999785423279,&quot;transparency&quot;:1}],&quot;type&quot;:3},&quot;glow&quot;:{&quot;colorType&quot;:0},&quot;line&quot;:{&quot;gradient&quot;:[{&quot;brightness&quot;:0,&quot;colorType&quot;:1,&quot;foreColorIndex&quot;:5,&quot;pos&quot;:0.019999999552965164,&quot;transparency&quot;:1},{&quot;brightness&quot;:0,&quot;colorType&quot;:1,&quot;foreColorIndex&quot;:5,&quot;pos&quot;:1,&quot;transparency&quot;:0.6000000238418579}],&quot;type&quot;:2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4_2*n_h_h_i*1_2_1_1"/>
  <p:tag name="KSO_WM_TEMPLATE_CATEGORY" val="diagram"/>
  <p:tag name="KSO_WM_TEMPLATE_INDEX" val="20235024"/>
  <p:tag name="KSO_WM_UNIT_LAYERLEVEL" val="1_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UBTYPE" val="nb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5024_2*n_h_h_f*1_2_1_1"/>
  <p:tag name="KSO_WM_TEMPLATE_CATEGORY" val="diagram"/>
  <p:tag name="KSO_WM_TEMPLATE_INDEX" val="20235024"/>
  <p:tag name="KSO_WM_UNIT_LAYERLEVEL" val="1_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5024_2*n_h_h_i*1_2_3_1"/>
  <p:tag name="KSO_WM_TEMPLATE_CATEGORY" val="diagram"/>
  <p:tag name="KSO_WM_TEMPLATE_INDEX" val="20235024"/>
  <p:tag name="KSO_WM_UNIT_LAYERLEVEL" val="1_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UBTYPE" val="nb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35024_2*n_h_h_f*1_2_3_1"/>
  <p:tag name="KSO_WM_TEMPLATE_CATEGORY" val="diagram"/>
  <p:tag name="KSO_WM_TEMPLATE_INDEX" val="20235024"/>
  <p:tag name="KSO_WM_UNIT_LAYERLEVEL" val="1_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4_2*n_h_h_i*1_2_1_1"/>
  <p:tag name="KSO_WM_TEMPLATE_CATEGORY" val="diagram"/>
  <p:tag name="KSO_WM_TEMPLATE_INDEX" val="20235024"/>
  <p:tag name="KSO_WM_UNIT_LAYERLEVEL" val="1_1_1_1"/>
  <p:tag name="KSO_WM_TAG_VERSION" val="3.0"/>
  <p:tag name="KSO_WM_DIAGRAM_MAX_ITEMCNT" val="4"/>
  <p:tag name="KSO_WM_DIAGRAM_MIN_ITEMCNT" val="2"/>
  <p:tag name="KSO_WM_DIAGRAM_VIRTUALLY_FRAME" val="{&quot;height&quot;:368.0749938964844,&quot;left&quot;:32.57501220703125,&quot;top&quot;:90,&quot;width&quot;:842.8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nb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,&quot;70&quot;:[3332740]}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54.45,&quot;left&quot;:-4.150078740157481,&quot;top&quot;:16.2,&quot;width&quot;:755.1500787401575}"/>
</p:tagLst>
</file>

<file path=ppt/tags/tag13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850_4*l_h_a*1_1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DIAGRAM_VIRTUALLY_FRAME" val="{&quot;height&quot;:376.4,&quot;left&quot;:-65.25,&quot;top&quot;:109.35,&quot;width&quot;:887.55}"/>
</p:tagLst>
</file>

<file path=ppt/tags/tag133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50_4*l_h_f*1_1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DIAGRAM_VIRTUALLY_FRAME" val="{&quot;height&quot;:376.4,&quot;left&quot;:-65.25,&quot;top&quot;:109.35,&quot;width&quot;:887.55}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198850_4*l_h_i*1_2_2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14"/>
  <p:tag name="KSO_WM_UNIT_TEXT_FILL_TYPE" val="1"/>
  <p:tag name="KSO_WM_DIAGRAM_VIRTUALLY_FRAME" val="{&quot;height&quot;:376.4,&quot;left&quot;:-65.25,&quot;top&quot;:109.35,&quot;width&quot;:887.55}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850_4*l_h_i*1_2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LINE_FORE_SCHEMECOLOR_INDEX" val="16"/>
  <p:tag name="KSO_WM_UNIT_LINE_FILL_TYPE" val="2"/>
  <p:tag name="KSO_WM_DIAGRAM_VIRTUALLY_FRAME" val="{&quot;height&quot;:376.4,&quot;left&quot;:-65.25,&quot;top&quot;:109.35,&quot;width&quot;:887.55}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198850_4*l_h_i*1_3_2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14"/>
  <p:tag name="KSO_WM_UNIT_TEXT_FILL_TYPE" val="1"/>
  <p:tag name="KSO_WM_DIAGRAM_VIRTUALLY_FRAME" val="{&quot;height&quot;:376.4,&quot;left&quot;:-65.25,&quot;top&quot;:109.35,&quot;width&quot;:887.55}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850_4*l_h_i*1_3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LINE_FORE_SCHEMECOLOR_INDEX" val="16"/>
  <p:tag name="KSO_WM_UNIT_LINE_FILL_TYPE" val="2"/>
  <p:tag name="KSO_WM_DIAGRAM_VIRTUALLY_FRAME" val="{&quot;height&quot;:376.4,&quot;left&quot;:-65.25,&quot;top&quot;:109.35,&quot;width&quot;:887.55}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850_4*l_h_i*1_3_1"/>
  <p:tag name="KSO_WM_TEMPLATE_CATEGORY" val="diagram"/>
  <p:tag name="KSO_WM_TEMPLATE_INDEX" val="20198850"/>
  <p:tag name="KSO_WM_UNIT_LAYERLEVEL" val="1_1_1"/>
  <p:tag name="KSO_WM_TAG_VERSION" val="1.0"/>
  <p:tag name="KSO_WM_UNIT_DIAGRAM_MODELTYPE" val="stripeEnum"/>
  <p:tag name="KSO_WM_UNIT_LINE_FORE_SCHEMECOLOR_INDEX" val="16"/>
  <p:tag name="KSO_WM_UNIT_LINE_FILL_TYPE" val="2"/>
  <p:tag name="KSO_WM_DIAGRAM_VIRTUALLY_FRAME" val="{&quot;height&quot;:306.15,&quot;left&quot;:347.2,&quot;top&quot;:115.34157480314961,&quot;width&quot;:396.65}"/>
</p:tagLst>
</file>

<file path=ppt/tags/tag13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850_4*l_h_a*1_1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DIAGRAM_VIRTUALLY_FRAME" val="{&quot;height&quot;:376.4,&quot;left&quot;:-65.25,&quot;top&quot;:109.35,&quot;width&quot;:887.5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50_4*l_h_f*1_1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DIAGRAM_VIRTUALLY_FRAME" val="{&quot;height&quot;:376.4,&quot;left&quot;:-65.25,&quot;top&quot;:109.35,&quot;width&quot;:887.55}"/>
</p:tagLst>
</file>

<file path=ppt/tags/tag141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50_4*l_h_f*1_1_1"/>
  <p:tag name="KSO_WM_TEMPLATE_CATEGORY" val="diagram"/>
  <p:tag name="KSO_WM_TEMPLATE_INDEX" val="20198850"/>
  <p:tag name="KSO_WM_UNIT_LAYERLEVEL" val="1_1_1"/>
  <p:tag name="KSO_WM_TAG_VERSION" val="1.0"/>
  <p:tag name="KSO_WM_UNIT_DIAGRAM_MODELTYPE" val="stripeEnum"/>
  <p:tag name="KSO_WM_DIAGRAM_VIRTUALLY_FRAME" val="{&quot;height&quot;:306.15,&quot;left&quot;:140.94039370078735,&quot;top&quot;:115.34157480314961,&quot;width&quot;:602.9096062992127}"/>
</p:tagLst>
</file>

<file path=ppt/tags/tag14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850_4*l_h_a*1_1_1"/>
  <p:tag name="KSO_WM_TEMPLATE_CATEGORY" val="diagram"/>
  <p:tag name="KSO_WM_TEMPLATE_INDEX" val="20198850"/>
  <p:tag name="KSO_WM_UNIT_LAYERLEVEL" val="1_1_1"/>
  <p:tag name="KSO_WM_TAG_VERSION" val="1.0"/>
  <p:tag name="KSO_WM_UNIT_DIAGRAM_MODELTYPE" val="stripeEnum"/>
  <p:tag name="KSO_WM_DIAGRAM_VIRTUALLY_FRAME" val="{&quot;height&quot;:306.15,&quot;left&quot;:140.94039370078735,&quot;top&quot;:115.34157480314961,&quot;width&quot;:602.9096062992127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198850_4*l_h_i*1_3_2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14"/>
  <p:tag name="KSO_WM_UNIT_TEXT_FILL_TYPE" val="1"/>
  <p:tag name="KSO_WM_DIAGRAM_VIRTUALLY_FRAME" val="{&quot;height&quot;:376.4,&quot;left&quot;:-65.25,&quot;top&quot;:109.35,&quot;width&quot;:887.55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850_4*l_h_i*1_3_1"/>
  <p:tag name="KSO_WM_TEMPLATE_CATEGORY" val="diagram"/>
  <p:tag name="KSO_WM_TEMPLATE_INDEX" val="20198850"/>
  <p:tag name="KSO_WM_UNIT_LAYERLEVEL" val="1_1_1"/>
  <p:tag name="KSO_WM_TAG_VERSION" val="1.0"/>
  <p:tag name="KSO_WM_BEAUTIFY_FLAG" val="#wm#"/>
  <p:tag name="KSO_WM_UNIT_DIAGRAM_MODELTYPE" val="stripeEnum"/>
  <p:tag name="KSO_WM_UNIT_LINE_FORE_SCHEMECOLOR_INDEX" val="16"/>
  <p:tag name="KSO_WM_UNIT_LINE_FILL_TYPE" val="2"/>
  <p:tag name="KSO_WM_DIAGRAM_VIRTUALLY_FRAME" val="{&quot;height&quot;:376.4,&quot;left&quot;:-65.25,&quot;top&quot;:109.35,&quot;width&quot;:887.55}"/>
</p:tagLst>
</file>

<file path=ppt/tags/tag145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50_4*l_h_f*1_1_1"/>
  <p:tag name="KSO_WM_TEMPLATE_CATEGORY" val="diagram"/>
  <p:tag name="KSO_WM_TEMPLATE_INDEX" val="20198850"/>
  <p:tag name="KSO_WM_UNIT_LAYERLEVEL" val="1_1_1"/>
  <p:tag name="KSO_WM_TAG_VERSION" val="1.0"/>
  <p:tag name="KSO_WM_UNIT_DIAGRAM_MODELTYPE" val="stripeEnum"/>
  <p:tag name="KSO_WM_DIAGRAM_VIRTUALLY_FRAME" val="{&quot;height&quot;:306.15,&quot;left&quot;:140.94039370078735,&quot;top&quot;:115.34157480314961,&quot;width&quot;:602.9096062992127}"/>
</p:tagLst>
</file>

<file path=ppt/tags/tag146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850_4*l_h_a*1_1_1"/>
  <p:tag name="KSO_WM_TEMPLATE_CATEGORY" val="diagram"/>
  <p:tag name="KSO_WM_TEMPLATE_INDEX" val="20198850"/>
  <p:tag name="KSO_WM_UNIT_LAYERLEVEL" val="1_1_1"/>
  <p:tag name="KSO_WM_TAG_VERSION" val="1.0"/>
  <p:tag name="KSO_WM_UNIT_DIAGRAM_MODELTYPE" val="stripeEnum"/>
  <p:tag name="KSO_WM_DIAGRAM_VIRTUALLY_FRAME" val="{&quot;height&quot;:306.15,&quot;left&quot;:140.94039370078735,&quot;top&quot;:115.34157480314961,&quot;width&quot;:602.9096062992127}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TABLE_ENDDRAG_ORIGIN_RECT" val="867*176"/>
  <p:tag name="TABLE_ENDDRAG_RECT" val="51*118*867*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56.xml><?xml version="1.0" encoding="utf-8"?>
<p:tagLst xmlns:p="http://schemas.openxmlformats.org/presentationml/2006/main">
  <p:tag name="resource_record_key" val="{&quot;13&quot;:[4364883,4364878,4364928,4364942,4364915,4722044,4364879,4364912,4695725,19951219,20482079,20482073,4663468,4695713,4364903,4364907,19971662,4364947],&quot;29&quot;:[50000099],&quot;65&quot;:[20205081],&quot;70&quot;:[3332740,3327915,3402933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1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1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0.8999999761581421,&quot;transparency&quot;:1},{&quot;brightness&quot;:0.4000000059604645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1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1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2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2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3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3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h_i*1_2_1_1"/>
  <p:tag name="KSO_WM_TEMPLATE_CATEGORY" val="diagram"/>
  <p:tag name="KSO_WM_TEMPLATE_INDEX" val="2023524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1_1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6,&quot;transparency&quot;:0.5},&quot;type&quot;:1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5248_1*n_h_h_f*1_2_1_1"/>
  <p:tag name="KSO_WM_TEMPLATE_CATEGORY" val="diagram"/>
  <p:tag name="KSO_WM_TEMPLATE_INDEX" val="20235248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USESOURCEFORMAT_APPLY" val="1"/>
  <p:tag name="KSO_WM_UNIT_TEXT_LAYER_COUNT" val="1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UNIT_PRESET_TEXT" val="单击添加正文具体内容"/>
  <p:tag name="KSO_WM_UNIT_LINE_FORE_SCHEMECOLOR_INDEX" val="-2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h_i*1_2_2_1"/>
  <p:tag name="KSO_WM_TEMPLATE_CATEGORY" val="diagram"/>
  <p:tag name="KSO_WM_TEMPLATE_INDEX" val="2023524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2_1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5248_1*n_h_h_f*1_2_2_1"/>
  <p:tag name="KSO_WM_TEMPLATE_CATEGORY" val="diagram"/>
  <p:tag name="KSO_WM_TEMPLATE_INDEX" val="20235248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USESOURCEFORMAT_APPLY" val="1"/>
  <p:tag name="KSO_WM_UNIT_TEXT_LAYER_COUNT" val="1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UNIT_PRESET_TEXT" val="单击添加项正文内容"/>
  <p:tag name="KSO_WM_UNIT_LINE_FORE_SCHEMECOLOR_INDEX" val="-2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h_i*1_2_3_1"/>
  <p:tag name="KSO_WM_TEMPLATE_CATEGORY" val="diagram"/>
  <p:tag name="KSO_WM_TEMPLATE_INDEX" val="2023524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3_1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5248_1*n_h_h_f*1_2_3_1"/>
  <p:tag name="KSO_WM_TEMPLATE_CATEGORY" val="diagram"/>
  <p:tag name="KSO_WM_TEMPLATE_INDEX" val="20235248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USESOURCEFORMAT_APPLY" val="1"/>
  <p:tag name="KSO_WM_UNIT_TEXT_LAYER_COUNT" val="1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UNIT_PRESET_TEXT" val="单击此处添加项正文"/>
  <p:tag name="KSO_WM_UNIT_LINE_FORE_SCHEMECOLOR_INDEX" val="-2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4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4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5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5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i*1_6"/>
  <p:tag name="KSO_WM_TEMPLATE_CATEGORY" val="diagram"/>
  <p:tag name="KSO_WM_TEMPLATE_INDEX" val="20235248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6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solid&quot;:{&quot;brightness&quot;:0.6000000238418579,&quot;colorType&quot;:1,&quot;foreColorIndex&quot;:7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6"/>
  <p:tag name="KSO_WM_UNIT_LINE_FORE_SCHEMECOLOR_INDEX" val="-2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2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2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1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3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3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1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4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4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1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5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5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0.4099999964237213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6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6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0.4099999964237213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48_1*n_h_i*1_1_7"/>
  <p:tag name="KSO_WM_TEMPLATE_CATEGORY" val="diagram"/>
  <p:tag name="KSO_WM_TEMPLATE_INDEX" val="20235248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7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gradient&quot;:[{&quot;brightness&quot;:0.4000000059604645,&quot;colorType&quot;:1,&quot;foreColorIndex&quot;:5,&quot;pos&quot;:0.4300000071525574,&quot;transparency&quot;:0.4099999964237213},{&quot;brightness&quot;:0.4000000059604645,&quot;colorType&quot;:1,&quot;foreColorIndex&quot;:5,&quot;pos&quot;:0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5248_1*n_h_a*1_1_1"/>
  <p:tag name="KSO_WM_TEMPLATE_CATEGORY" val="diagram"/>
  <p:tag name="KSO_WM_TEMPLATE_INDEX" val="20235248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389.76992125984253,&quot;left&quot;:52.7,&quot;top&quot;:90.03007874015748,&quot;width&quot;:357.45}"/>
  <p:tag name="KSO_WM_DIAGRAM_COLOR_MATCH_VALUE" val="{&quot;shape&quot;:{&quot;fill&quot;:{&quot;type&quot;:0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USESOURCEFORMAT_APPLY" val="1"/>
  <p:tag name="KSO_WM_UNIT_ISCONTENTSTITLE" val="0"/>
  <p:tag name="KSO_WM_UNIT_ISNUMDGMTITLE" val="0"/>
  <p:tag name="KSO_WM_BEAUTIFY_FLAG" val="#wm#"/>
  <p:tag name="KSO_WM_UNIT_VALUE" val="12"/>
  <p:tag name="KSO_WM_DIAGRAM_GROUP_CODE" val="n1-1"/>
  <p:tag name="KSO_WM_DIAGRAM_VERSION" val="3"/>
  <p:tag name="KSO_WM_DIAGRAM_COLOR_TRICK" val="4"/>
  <p:tag name="KSO_WM_DIAGRAM_COLOR_TEXT_CAN_REMOVE" val="n"/>
  <p:tag name="KSO_WM_UNIT_PRESET_TEXT" val="单击此处添加标题具体内容"/>
  <p:tag name="KSO_WM_UNIT_LINE_FORE_SCHEMECOLOR_INDEX" val="-2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3&quot;:[4364942],&quot;65&quot;:[20205081],&quot;70&quot;:[3402933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505.7,&quot;left&quot;:10.8,&quot;top&quot;:12.05,&quot;width&quot;:932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i*1_1"/>
  <p:tag name="KSO_WM_TEMPLATE_CATEGORY" val="diagram"/>
  <p:tag name="KSO_WM_TEMPLATE_INDEX" val="20236927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1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1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1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3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3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9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827.716552734375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3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24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611083984375,&quot;left&quot;:70.85,&quot;top&quot;:84.06944580078125,&quot;width&quot;:827.716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DIAGRAM_VIRTUALLY_FRAME" val="{&quot;height&quot;:377.2611083984375,&quot;left&quot;:70.85,&quot;top&quot;:84.06944580078125,&quot;width&quot;:704.5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3_1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3032</Words>
  <Application>WPS 演示</Application>
  <PresentationFormat>宽屏</PresentationFormat>
  <Paragraphs>287</Paragraphs>
  <Slides>15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Wingdings</vt:lpstr>
      <vt:lpstr>方正姚体</vt:lpstr>
      <vt:lpstr>MiSans Normal</vt:lpstr>
      <vt:lpstr>Helvetica</vt:lpstr>
      <vt:lpstr>黑体</vt:lpstr>
      <vt:lpstr>Times New Roman</vt:lpstr>
      <vt:lpstr>Calibri</vt:lpstr>
      <vt:lpstr>Arial Unicode MS</vt:lpstr>
      <vt:lpstr>Office 主题​​</vt:lpstr>
      <vt:lpstr>PowerPoint 演示文稿</vt:lpstr>
      <vt:lpstr>AI Native ERP项目概要</vt:lpstr>
      <vt:lpstr>PowerPoint 演示文稿</vt:lpstr>
      <vt:lpstr>PowerPoint 演示文稿</vt:lpstr>
      <vt:lpstr>森储AIERP实践：强化AI自动集成CRM业务与财务ERP的一体化：中国一拖经销商手机下单后，ERP AI助手自动根据产品的基配、选配参数计算价格，并自动开具发票，避免销售人员日常报价不及时，避免财务将开票工作积压到月底，为每日结账并出具报表提供了条件。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投资引进计划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Sinocst-James</dc:creator>
  <cp:lastModifiedBy>James</cp:lastModifiedBy>
  <cp:revision>242</cp:revision>
  <dcterms:created xsi:type="dcterms:W3CDTF">2021-07-18T04:06:00Z</dcterms:created>
  <dcterms:modified xsi:type="dcterms:W3CDTF">2025-09-15T07:59:59Z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897BE9B74B024AD4821410A590F78C67_13</vt:lpwstr>
  </property>
</Properties>
</file>